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handoutMasterIdLst>
    <p:handoutMasterId r:id="rId27"/>
  </p:handoutMasterIdLst>
  <p:sldIdLst>
    <p:sldId id="256" r:id="rId5"/>
    <p:sldId id="260" r:id="rId6"/>
    <p:sldId id="277" r:id="rId7"/>
    <p:sldId id="273" r:id="rId8"/>
    <p:sldId id="278" r:id="rId9"/>
    <p:sldId id="285" r:id="rId10"/>
    <p:sldId id="284" r:id="rId11"/>
    <p:sldId id="288" r:id="rId12"/>
    <p:sldId id="262" r:id="rId13"/>
    <p:sldId id="264" r:id="rId14"/>
    <p:sldId id="289" r:id="rId15"/>
    <p:sldId id="263" r:id="rId16"/>
    <p:sldId id="274" r:id="rId17"/>
    <p:sldId id="265" r:id="rId18"/>
    <p:sldId id="266" r:id="rId19"/>
    <p:sldId id="268" r:id="rId20"/>
    <p:sldId id="270" r:id="rId21"/>
    <p:sldId id="280" r:id="rId22"/>
    <p:sldId id="286" r:id="rId23"/>
    <p:sldId id="287" r:id="rId24"/>
    <p:sldId id="282" r:id="rId2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井手　広司" initials="井手　広司" lastIdx="1" clrIdx="0">
    <p:extLst>
      <p:ext uri="{19B8F6BF-5375-455C-9EA6-DF929625EA0E}">
        <p15:presenceInfo xmlns:p15="http://schemas.microsoft.com/office/powerpoint/2012/main" userId="S::cotejeide@test.coteje.com::29b6b3c1-34a2-4855-8a1d-d027b1e43d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8012"/>
    <a:srgbClr val="2E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9" d="100"/>
          <a:sy n="99" d="100"/>
        </p:scale>
        <p:origin x="996" y="96"/>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313602F3-D92A-422A-BF46-755694626237}"/>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E8EF3AF-1414-42E5-86C2-DF6313B351A1}"/>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endParaRPr kumimoji="1" lang="ja-JP" altLang="en-US"/>
          </a:p>
        </p:txBody>
      </p:sp>
      <p:sp>
        <p:nvSpPr>
          <p:cNvPr id="8" name="スライド番号プレースホルダー 7">
            <a:extLst>
              <a:ext uri="{FF2B5EF4-FFF2-40B4-BE49-F238E27FC236}">
                <a16:creationId xmlns:a16="http://schemas.microsoft.com/office/drawing/2014/main" id="{AB8C545B-C236-45AB-93D4-954C9E328DA0}"/>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C14A3832-DB09-4CC2-AC98-E1E36B79A982}" type="slidenum">
              <a:rPr kumimoji="1" lang="ja-JP" altLang="en-US" smtClean="0"/>
              <a:t>‹#›</a:t>
            </a:fld>
            <a:endParaRPr kumimoji="1" lang="ja-JP" altLang="en-US"/>
          </a:p>
        </p:txBody>
      </p:sp>
    </p:spTree>
    <p:extLst>
      <p:ext uri="{BB962C8B-B14F-4D97-AF65-F5344CB8AC3E}">
        <p14:creationId xmlns:p14="http://schemas.microsoft.com/office/powerpoint/2010/main" val="312493958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9BBAE6A5-DD74-46D5-8F74-721EE6FC000A}" type="datetimeFigureOut">
              <a:rPr kumimoji="1" lang="ja-JP" altLang="en-US" smtClean="0"/>
              <a:t>2026/1/12</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7B690DC-E16A-4DB2-86FF-86979F174FDA}" type="slidenum">
              <a:rPr kumimoji="1" lang="ja-JP" altLang="en-US" smtClean="0"/>
              <a:t>‹#›</a:t>
            </a:fld>
            <a:endParaRPr kumimoji="1" lang="ja-JP" altLang="en-US"/>
          </a:p>
        </p:txBody>
      </p:sp>
    </p:spTree>
    <p:extLst>
      <p:ext uri="{BB962C8B-B14F-4D97-AF65-F5344CB8AC3E}">
        <p14:creationId xmlns:p14="http://schemas.microsoft.com/office/powerpoint/2010/main" val="413504827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97B690DC-E16A-4DB2-86FF-86979F174FDA}" type="slidenum">
              <a:rPr kumimoji="1" lang="ja-JP" altLang="en-US" smtClean="0"/>
              <a:t>6</a:t>
            </a:fld>
            <a:endParaRPr kumimoji="1" lang="ja-JP" altLang="en-US"/>
          </a:p>
        </p:txBody>
      </p:sp>
      <p:sp>
        <p:nvSpPr>
          <p:cNvPr id="5" name="フッター プレースホルダー 4">
            <a:extLst>
              <a:ext uri="{FF2B5EF4-FFF2-40B4-BE49-F238E27FC236}">
                <a16:creationId xmlns:a16="http://schemas.microsoft.com/office/drawing/2014/main" id="{868097F5-F2EA-18AC-0B3B-7D5B1ECB5514}"/>
              </a:ext>
            </a:extLst>
          </p:cNvPr>
          <p:cNvSpPr>
            <a:spLocks noGrp="1"/>
          </p:cNvSpPr>
          <p:nvPr>
            <p:ph type="ftr" sz="quarter" idx="4"/>
          </p:nvPr>
        </p:nvSpPr>
        <p:spPr/>
        <p:txBody>
          <a:bodyPr/>
          <a:lstStyle/>
          <a:p>
            <a:endParaRPr kumimoji="1" lang="ja-JP" altLang="en-US"/>
          </a:p>
        </p:txBody>
      </p:sp>
    </p:spTree>
    <p:extLst>
      <p:ext uri="{BB962C8B-B14F-4D97-AF65-F5344CB8AC3E}">
        <p14:creationId xmlns:p14="http://schemas.microsoft.com/office/powerpoint/2010/main" val="742766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2912F7-1319-4B73-BCEA-9B0BAC206EB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E87DB679-376A-4A4B-9ECD-1C1CA4D3FD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93521D8-AD52-4ABD-8EB5-BFD88CDC7EF2}"/>
              </a:ext>
            </a:extLst>
          </p:cNvPr>
          <p:cNvSpPr>
            <a:spLocks noGrp="1"/>
          </p:cNvSpPr>
          <p:nvPr>
            <p:ph type="dt" sz="half" idx="10"/>
          </p:nvPr>
        </p:nvSpPr>
        <p:spPr/>
        <p:txBody>
          <a:bodyPr/>
          <a:lstStyle/>
          <a:p>
            <a:fld id="{589E203A-CC7C-4637-9660-0FE891CDF149}"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BB42253D-74DF-43B8-9DB0-6AEA860D30F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BFC5F7B-6273-4CFB-8BD9-24ED62C64839}"/>
              </a:ext>
            </a:extLst>
          </p:cNvPr>
          <p:cNvSpPr>
            <a:spLocks noGrp="1"/>
          </p:cNvSpPr>
          <p:nvPr>
            <p:ph type="sldNum" sz="quarter" idx="12"/>
          </p:nvPr>
        </p:nvSpPr>
        <p:spPr/>
        <p:txBody>
          <a:body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497376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6CF878-87F2-49B0-8394-79FDC91FFC4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920D89B-8254-4087-9EDF-D3EA3DBD446F}"/>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E552697-ABEB-4D5F-8CB5-8292758FE9B8}"/>
              </a:ext>
            </a:extLst>
          </p:cNvPr>
          <p:cNvSpPr>
            <a:spLocks noGrp="1"/>
          </p:cNvSpPr>
          <p:nvPr>
            <p:ph type="dt" sz="half" idx="10"/>
          </p:nvPr>
        </p:nvSpPr>
        <p:spPr/>
        <p:txBody>
          <a:bodyPr/>
          <a:lstStyle/>
          <a:p>
            <a:fld id="{ED290EA1-29E4-4912-8324-DB8C20938EB4}"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417BFB41-0DA0-48A8-BE35-6EA2A58A17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9E55634-6625-4B13-8F2A-57ADD15DFCEF}"/>
              </a:ext>
            </a:extLst>
          </p:cNvPr>
          <p:cNvSpPr>
            <a:spLocks noGrp="1"/>
          </p:cNvSpPr>
          <p:nvPr>
            <p:ph type="sldNum" sz="quarter" idx="12"/>
          </p:nvPr>
        </p:nvSpPr>
        <p:spPr/>
        <p:txBody>
          <a:body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2986434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3A8F982-8B14-4786-8351-5E15C455B57E}"/>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7A6F9F6-1524-4546-A0D2-E304DF1F13EF}"/>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E30F65C-FBB2-47D5-9197-31D01A192B74}"/>
              </a:ext>
            </a:extLst>
          </p:cNvPr>
          <p:cNvSpPr>
            <a:spLocks noGrp="1"/>
          </p:cNvSpPr>
          <p:nvPr>
            <p:ph type="dt" sz="half" idx="10"/>
          </p:nvPr>
        </p:nvSpPr>
        <p:spPr/>
        <p:txBody>
          <a:bodyPr/>
          <a:lstStyle/>
          <a:p>
            <a:fld id="{E36FE3FE-FD31-4777-99C5-74BE69E023A5}"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3CBA4616-643E-48AC-965B-012B071B56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E99B475-A99E-4782-BA32-1883A701939A}"/>
              </a:ext>
            </a:extLst>
          </p:cNvPr>
          <p:cNvSpPr>
            <a:spLocks noGrp="1"/>
          </p:cNvSpPr>
          <p:nvPr>
            <p:ph type="sldNum" sz="quarter" idx="12"/>
          </p:nvPr>
        </p:nvSpPr>
        <p:spPr/>
        <p:txBody>
          <a:body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2161428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E5229C8-7BA6-40D6-9AA9-92D2911C295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A9B7955-B6C0-47AF-87AB-84C5C2CD05E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14A4E30-1DF2-443D-910A-C7179623033E}"/>
              </a:ext>
            </a:extLst>
          </p:cNvPr>
          <p:cNvSpPr>
            <a:spLocks noGrp="1"/>
          </p:cNvSpPr>
          <p:nvPr>
            <p:ph type="dt" sz="half" idx="10"/>
          </p:nvPr>
        </p:nvSpPr>
        <p:spPr/>
        <p:txBody>
          <a:bodyPr/>
          <a:lstStyle/>
          <a:p>
            <a:fld id="{1C23CDDE-0ADE-4133-B5F8-EECF976E6EA8}"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B4B7E167-5C44-4DBD-9AC4-82EBA2C363E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4DF3E90-B34B-4C30-92D9-E869CE1E8D09}"/>
              </a:ext>
            </a:extLst>
          </p:cNvPr>
          <p:cNvSpPr>
            <a:spLocks noGrp="1"/>
          </p:cNvSpPr>
          <p:nvPr>
            <p:ph type="sldNum" sz="quarter" idx="12"/>
          </p:nvPr>
        </p:nvSpPr>
        <p:spPr/>
        <p:txBody>
          <a:body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152051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F177C9-329A-451E-9D61-07EDAC3304F6}"/>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D2167F8-EECF-4E3B-BDEF-1589077086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AD63F5D-AAD3-4E31-8B7C-EFD2917CD54A}"/>
              </a:ext>
            </a:extLst>
          </p:cNvPr>
          <p:cNvSpPr>
            <a:spLocks noGrp="1"/>
          </p:cNvSpPr>
          <p:nvPr>
            <p:ph type="dt" sz="half" idx="10"/>
          </p:nvPr>
        </p:nvSpPr>
        <p:spPr/>
        <p:txBody>
          <a:bodyPr/>
          <a:lstStyle/>
          <a:p>
            <a:fld id="{E61E93A3-8371-4346-B4E4-B8F0516D2C47}"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C1F9BF78-EDB6-4D48-AA18-75CEFDFD036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D0ECA40-7F82-41CB-8035-8DB2B9736FEA}"/>
              </a:ext>
            </a:extLst>
          </p:cNvPr>
          <p:cNvSpPr>
            <a:spLocks noGrp="1"/>
          </p:cNvSpPr>
          <p:nvPr>
            <p:ph type="sldNum" sz="quarter" idx="12"/>
          </p:nvPr>
        </p:nvSpPr>
        <p:spPr/>
        <p:txBody>
          <a:body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827480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70DFEE-B9CE-4776-BA6C-C3134A0F351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9CEDC28-D3DE-4B69-8847-24A0FAFF318C}"/>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6F35247-7428-4AA2-A6A0-590221E7750D}"/>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24E6DE8-D4C6-4D4E-9E3B-D761BB934D7A}"/>
              </a:ext>
            </a:extLst>
          </p:cNvPr>
          <p:cNvSpPr>
            <a:spLocks noGrp="1"/>
          </p:cNvSpPr>
          <p:nvPr>
            <p:ph type="dt" sz="half" idx="10"/>
          </p:nvPr>
        </p:nvSpPr>
        <p:spPr/>
        <p:txBody>
          <a:bodyPr/>
          <a:lstStyle/>
          <a:p>
            <a:fld id="{0C85F769-3C32-4492-92EC-0997A75ABA21}" type="datetime1">
              <a:rPr kumimoji="1" lang="ja-JP" altLang="en-US" smtClean="0"/>
              <a:t>2026/1/12</a:t>
            </a:fld>
            <a:endParaRPr kumimoji="1" lang="ja-JP" altLang="en-US"/>
          </a:p>
        </p:txBody>
      </p:sp>
      <p:sp>
        <p:nvSpPr>
          <p:cNvPr id="6" name="フッター プレースホルダー 5">
            <a:extLst>
              <a:ext uri="{FF2B5EF4-FFF2-40B4-BE49-F238E27FC236}">
                <a16:creationId xmlns:a16="http://schemas.microsoft.com/office/drawing/2014/main" id="{B503BCE6-978A-4DDF-ACEC-F14D984AE4F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B5FF350-3AC7-4251-88BA-ABA86785F312}"/>
              </a:ext>
            </a:extLst>
          </p:cNvPr>
          <p:cNvSpPr>
            <a:spLocks noGrp="1"/>
          </p:cNvSpPr>
          <p:nvPr>
            <p:ph type="sldNum" sz="quarter" idx="12"/>
          </p:nvPr>
        </p:nvSpPr>
        <p:spPr/>
        <p:txBody>
          <a:body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3385846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6DAC4D1-86E2-4DAA-AF65-D6AB34D291E7}"/>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835FED-AFCF-429F-BF6E-74FE236168E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08A6ACD-D339-42D9-8FAE-0983384E81F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F6DB31E9-65FB-4298-BD77-BD46A5E7CB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F064E3D3-6223-4691-8ACA-77496D236F4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BDCC6AB-4005-4DD5-8B6C-F8BB13EBE8C1}"/>
              </a:ext>
            </a:extLst>
          </p:cNvPr>
          <p:cNvSpPr>
            <a:spLocks noGrp="1"/>
          </p:cNvSpPr>
          <p:nvPr>
            <p:ph type="dt" sz="half" idx="10"/>
          </p:nvPr>
        </p:nvSpPr>
        <p:spPr/>
        <p:txBody>
          <a:bodyPr/>
          <a:lstStyle/>
          <a:p>
            <a:fld id="{89DF9EED-65BF-4C99-8743-41E39CC124F7}" type="datetime1">
              <a:rPr kumimoji="1" lang="ja-JP" altLang="en-US" smtClean="0"/>
              <a:t>2026/1/12</a:t>
            </a:fld>
            <a:endParaRPr kumimoji="1" lang="ja-JP" altLang="en-US"/>
          </a:p>
        </p:txBody>
      </p:sp>
      <p:sp>
        <p:nvSpPr>
          <p:cNvPr id="8" name="フッター プレースホルダー 7">
            <a:extLst>
              <a:ext uri="{FF2B5EF4-FFF2-40B4-BE49-F238E27FC236}">
                <a16:creationId xmlns:a16="http://schemas.microsoft.com/office/drawing/2014/main" id="{85B57E39-E18E-48D6-9F2D-47702CB1BB14}"/>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AD3F9D2-894C-4DFC-8F7F-B2B5543DDDF1}"/>
              </a:ext>
            </a:extLst>
          </p:cNvPr>
          <p:cNvSpPr>
            <a:spLocks noGrp="1"/>
          </p:cNvSpPr>
          <p:nvPr>
            <p:ph type="sldNum" sz="quarter" idx="12"/>
          </p:nvPr>
        </p:nvSpPr>
        <p:spPr/>
        <p:txBody>
          <a:body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2197991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0D85B9-829A-4954-AF88-3ED56BCC6A9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77C52E6-84EC-4ADE-92B7-CD3E9917F101}"/>
              </a:ext>
            </a:extLst>
          </p:cNvPr>
          <p:cNvSpPr>
            <a:spLocks noGrp="1"/>
          </p:cNvSpPr>
          <p:nvPr>
            <p:ph type="dt" sz="half" idx="10"/>
          </p:nvPr>
        </p:nvSpPr>
        <p:spPr/>
        <p:txBody>
          <a:bodyPr/>
          <a:lstStyle/>
          <a:p>
            <a:fld id="{81BE8B5E-1AA2-44D8-B797-B4DAD98DEE1C}" type="datetime1">
              <a:rPr kumimoji="1" lang="ja-JP" altLang="en-US" smtClean="0"/>
              <a:t>2026/1/12</a:t>
            </a:fld>
            <a:endParaRPr kumimoji="1" lang="ja-JP" altLang="en-US"/>
          </a:p>
        </p:txBody>
      </p:sp>
      <p:sp>
        <p:nvSpPr>
          <p:cNvPr id="4" name="フッター プレースホルダー 3">
            <a:extLst>
              <a:ext uri="{FF2B5EF4-FFF2-40B4-BE49-F238E27FC236}">
                <a16:creationId xmlns:a16="http://schemas.microsoft.com/office/drawing/2014/main" id="{4276F4AB-4483-4507-8B93-E423CFCCDF7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1FF9C6E-9013-4DA7-878D-3FB8861473AF}"/>
              </a:ext>
            </a:extLst>
          </p:cNvPr>
          <p:cNvSpPr>
            <a:spLocks noGrp="1"/>
          </p:cNvSpPr>
          <p:nvPr>
            <p:ph type="sldNum" sz="quarter" idx="12"/>
          </p:nvPr>
        </p:nvSpPr>
        <p:spPr/>
        <p:txBody>
          <a:body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1581313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56ADC17-F234-40DB-B253-BA7F7E2D74A2}"/>
              </a:ext>
            </a:extLst>
          </p:cNvPr>
          <p:cNvSpPr>
            <a:spLocks noGrp="1"/>
          </p:cNvSpPr>
          <p:nvPr>
            <p:ph type="dt" sz="half" idx="10"/>
          </p:nvPr>
        </p:nvSpPr>
        <p:spPr/>
        <p:txBody>
          <a:bodyPr/>
          <a:lstStyle/>
          <a:p>
            <a:fld id="{A3DC0495-CE18-4F1E-B8AC-38853ABDCC9A}" type="datetime1">
              <a:rPr kumimoji="1" lang="ja-JP" altLang="en-US" smtClean="0"/>
              <a:t>2026/1/12</a:t>
            </a:fld>
            <a:endParaRPr kumimoji="1" lang="ja-JP" altLang="en-US"/>
          </a:p>
        </p:txBody>
      </p:sp>
      <p:sp>
        <p:nvSpPr>
          <p:cNvPr id="3" name="フッター プレースホルダー 2">
            <a:extLst>
              <a:ext uri="{FF2B5EF4-FFF2-40B4-BE49-F238E27FC236}">
                <a16:creationId xmlns:a16="http://schemas.microsoft.com/office/drawing/2014/main" id="{7944CCE6-2651-4BF8-ABAA-74EFD5A4B09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6737B89A-1672-4C5B-AE38-E26FB1A32234}"/>
              </a:ext>
            </a:extLst>
          </p:cNvPr>
          <p:cNvSpPr>
            <a:spLocks noGrp="1"/>
          </p:cNvSpPr>
          <p:nvPr>
            <p:ph type="sldNum" sz="quarter" idx="12"/>
          </p:nvPr>
        </p:nvSpPr>
        <p:spPr/>
        <p:txBody>
          <a:body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3477539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A5AF09-975E-476E-9271-B4BB37EE27A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77E409E-76DD-4E39-AD1C-06D4EDC451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C9B15DF-1229-4149-9DE6-3AA89FF434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5BEA904-4CF9-42FC-96EC-EAABE90343D8}"/>
              </a:ext>
            </a:extLst>
          </p:cNvPr>
          <p:cNvSpPr>
            <a:spLocks noGrp="1"/>
          </p:cNvSpPr>
          <p:nvPr>
            <p:ph type="dt" sz="half" idx="10"/>
          </p:nvPr>
        </p:nvSpPr>
        <p:spPr/>
        <p:txBody>
          <a:bodyPr/>
          <a:lstStyle/>
          <a:p>
            <a:fld id="{6BDF5630-95E9-408F-8047-399C130F43EC}" type="datetime1">
              <a:rPr kumimoji="1" lang="ja-JP" altLang="en-US" smtClean="0"/>
              <a:t>2026/1/12</a:t>
            </a:fld>
            <a:endParaRPr kumimoji="1" lang="ja-JP" altLang="en-US"/>
          </a:p>
        </p:txBody>
      </p:sp>
      <p:sp>
        <p:nvSpPr>
          <p:cNvPr id="6" name="フッター プレースホルダー 5">
            <a:extLst>
              <a:ext uri="{FF2B5EF4-FFF2-40B4-BE49-F238E27FC236}">
                <a16:creationId xmlns:a16="http://schemas.microsoft.com/office/drawing/2014/main" id="{520ADFCF-BF89-49BF-B3A7-E757AF9313F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EBD79F1-C130-4EDE-99A7-6D8FF5FC97CB}"/>
              </a:ext>
            </a:extLst>
          </p:cNvPr>
          <p:cNvSpPr>
            <a:spLocks noGrp="1"/>
          </p:cNvSpPr>
          <p:nvPr>
            <p:ph type="sldNum" sz="quarter" idx="12"/>
          </p:nvPr>
        </p:nvSpPr>
        <p:spPr/>
        <p:txBody>
          <a:body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2941623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181BD01-52FB-42CF-930A-5115467B9CD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8B8F012-59ED-4E00-A294-571ADB1EC6A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FD6F648-AB3E-4D8F-AEAD-4F71DC8439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21F0C7E-0474-423B-B981-86BF86E31B0A}"/>
              </a:ext>
            </a:extLst>
          </p:cNvPr>
          <p:cNvSpPr>
            <a:spLocks noGrp="1"/>
          </p:cNvSpPr>
          <p:nvPr>
            <p:ph type="dt" sz="half" idx="10"/>
          </p:nvPr>
        </p:nvSpPr>
        <p:spPr/>
        <p:txBody>
          <a:bodyPr/>
          <a:lstStyle/>
          <a:p>
            <a:fld id="{629113E3-A407-49A4-8D9F-66EFD8E4E2C7}" type="datetime1">
              <a:rPr kumimoji="1" lang="ja-JP" altLang="en-US" smtClean="0"/>
              <a:t>2026/1/12</a:t>
            </a:fld>
            <a:endParaRPr kumimoji="1" lang="ja-JP" altLang="en-US"/>
          </a:p>
        </p:txBody>
      </p:sp>
      <p:sp>
        <p:nvSpPr>
          <p:cNvPr id="6" name="フッター プレースホルダー 5">
            <a:extLst>
              <a:ext uri="{FF2B5EF4-FFF2-40B4-BE49-F238E27FC236}">
                <a16:creationId xmlns:a16="http://schemas.microsoft.com/office/drawing/2014/main" id="{63E46CA4-9C73-4FFB-BE87-5BE16D916C3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BF5C0C9-68A8-4E9E-A9F8-B59C5BE9E1A4}"/>
              </a:ext>
            </a:extLst>
          </p:cNvPr>
          <p:cNvSpPr>
            <a:spLocks noGrp="1"/>
          </p:cNvSpPr>
          <p:nvPr>
            <p:ph type="sldNum" sz="quarter" idx="12"/>
          </p:nvPr>
        </p:nvSpPr>
        <p:spPr/>
        <p:txBody>
          <a:body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3422121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438CD4E-E936-4B63-BBCE-B9B0608E97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A95558-824B-4AB9-BAB7-23CEFE3392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83D9AC5-D401-460F-8F76-D9CBE525B4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7E8272-7E00-4A60-AD30-7BE97E914CF4}" type="datetime1">
              <a:rPr kumimoji="1" lang="ja-JP" altLang="en-US" smtClean="0"/>
              <a:t>2026/1/12</a:t>
            </a:fld>
            <a:endParaRPr kumimoji="1" lang="ja-JP" altLang="en-US"/>
          </a:p>
        </p:txBody>
      </p:sp>
      <p:sp>
        <p:nvSpPr>
          <p:cNvPr id="5" name="フッター プレースホルダー 4">
            <a:extLst>
              <a:ext uri="{FF2B5EF4-FFF2-40B4-BE49-F238E27FC236}">
                <a16:creationId xmlns:a16="http://schemas.microsoft.com/office/drawing/2014/main" id="{6E57B244-4992-44BE-9B16-C88D3DA2F7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1017DF2-FEAC-4B98-9F75-2F991ACE7D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8E8EB-2231-4FED-8F2A-3D5057EF1F40}" type="slidenum">
              <a:rPr kumimoji="1" lang="ja-JP" altLang="en-US" smtClean="0"/>
              <a:t>‹#›</a:t>
            </a:fld>
            <a:endParaRPr kumimoji="1" lang="ja-JP" altLang="en-US"/>
          </a:p>
        </p:txBody>
      </p:sp>
    </p:spTree>
    <p:extLst>
      <p:ext uri="{BB962C8B-B14F-4D97-AF65-F5344CB8AC3E}">
        <p14:creationId xmlns:p14="http://schemas.microsoft.com/office/powerpoint/2010/main" val="4133852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Freeform: Shape 17">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タイトル 1">
            <a:extLst>
              <a:ext uri="{FF2B5EF4-FFF2-40B4-BE49-F238E27FC236}">
                <a16:creationId xmlns:a16="http://schemas.microsoft.com/office/drawing/2014/main" id="{E857A643-F622-4EB3-8A0A-77FCFE27E6CA}"/>
              </a:ext>
            </a:extLst>
          </p:cNvPr>
          <p:cNvSpPr>
            <a:spLocks noGrp="1"/>
          </p:cNvSpPr>
          <p:nvPr>
            <p:ph type="title"/>
          </p:nvPr>
        </p:nvSpPr>
        <p:spPr>
          <a:xfrm>
            <a:off x="111967" y="1999615"/>
            <a:ext cx="11980506" cy="2764028"/>
          </a:xfrm>
        </p:spPr>
        <p:txBody>
          <a:bodyPr vert="horz" lIns="91440" tIns="45720" rIns="91440" bIns="45720" rtlCol="0" anchor="ctr">
            <a:normAutofit/>
          </a:bodyPr>
          <a:lstStyle/>
          <a:p>
            <a:pPr algn="ctr"/>
            <a:r>
              <a:rPr lang="ja-JP" altLang="en-US" sz="6000" kern="1200">
                <a:solidFill>
                  <a:schemeClr val="tx1"/>
                </a:solidFill>
                <a:latin typeface="ＤＦ平成明朝体W7" panose="02020709000000000000" pitchFamily="17" charset="-128"/>
                <a:ea typeface="ＤＦ平成明朝体W7" panose="02020709000000000000" pitchFamily="17" charset="-128"/>
              </a:rPr>
              <a:t>日経先物・無料入門講座</a:t>
            </a:r>
            <a:endParaRPr lang="ja-JP" altLang="en-US" sz="6000" kern="1200">
              <a:solidFill>
                <a:srgbClr val="EE8012"/>
              </a:solidFill>
              <a:latin typeface="ＤＦ平成明朝体W7" panose="02020709000000000000" pitchFamily="17" charset="-128"/>
              <a:ea typeface="ＤＦ平成明朝体W7" panose="02020709000000000000" pitchFamily="17" charset="-128"/>
            </a:endParaRPr>
          </a:p>
        </p:txBody>
      </p:sp>
      <p:sp>
        <p:nvSpPr>
          <p:cNvPr id="22" name="Rectangle 21">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スライド番号プレースホルダー 2">
            <a:extLst>
              <a:ext uri="{FF2B5EF4-FFF2-40B4-BE49-F238E27FC236}">
                <a16:creationId xmlns:a16="http://schemas.microsoft.com/office/drawing/2014/main" id="{626C26D2-4369-44F5-8422-E71AB762F90F}"/>
              </a:ext>
            </a:extLst>
          </p:cNvPr>
          <p:cNvSpPr>
            <a:spLocks noGrp="1"/>
          </p:cNvSpPr>
          <p:nvPr>
            <p:ph type="sldNum" sz="quarter" idx="12"/>
          </p:nvPr>
        </p:nvSpPr>
        <p:spPr/>
        <p:txBody>
          <a:bodyPr/>
          <a:lstStyle/>
          <a:p>
            <a:fld id="{4C58E8EB-2231-4FED-8F2A-3D5057EF1F40}" type="slidenum">
              <a:rPr kumimoji="1" lang="ja-JP" altLang="en-US" smtClean="0"/>
              <a:t>1</a:t>
            </a:fld>
            <a:endParaRPr kumimoji="1" lang="ja-JP" altLang="en-US"/>
          </a:p>
        </p:txBody>
      </p:sp>
    </p:spTree>
    <p:extLst>
      <p:ext uri="{BB962C8B-B14F-4D97-AF65-F5344CB8AC3E}">
        <p14:creationId xmlns:p14="http://schemas.microsoft.com/office/powerpoint/2010/main" val="2074875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838200" y="365125"/>
            <a:ext cx="10515600" cy="1325563"/>
          </a:xfrm>
        </p:spPr>
        <p:txBody>
          <a:bodyPr>
            <a:normAutofit/>
          </a:bodyPr>
          <a:lstStyle/>
          <a:p>
            <a:r>
              <a:rPr lang="ja-JP" altLang="en-US" sz="4200">
                <a:latin typeface="ＤＦ平成明朝体W7" panose="02020709000000000000" pitchFamily="17" charset="-128"/>
                <a:ea typeface="ＤＦ平成明朝体W7" panose="02020709000000000000" pitchFamily="17" charset="-128"/>
              </a:rPr>
              <a:t>日経先物アシストメールの運用方法</a:t>
            </a:r>
            <a:endParaRPr kumimoji="1" lang="ja-JP" altLang="en-US" sz="4200">
              <a:latin typeface="ＤＦ平成明朝体W7" panose="02020709000000000000" pitchFamily="17" charset="-128"/>
              <a:ea typeface="ＤＦ平成明朝体W7" panose="02020709000000000000" pitchFamily="17" charset="-128"/>
            </a:endParaRPr>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81933755-5448-4108-BCE5-15615CA06883}"/>
              </a:ext>
            </a:extLst>
          </p:cNvPr>
          <p:cNvSpPr>
            <a:spLocks noGrp="1"/>
          </p:cNvSpPr>
          <p:nvPr>
            <p:ph idx="1"/>
          </p:nvPr>
        </p:nvSpPr>
        <p:spPr>
          <a:xfrm>
            <a:off x="669038" y="2058688"/>
            <a:ext cx="3681290" cy="481307"/>
          </a:xfrm>
        </p:spPr>
        <p:txBody>
          <a:bodyPr>
            <a:normAutofit fontScale="92500" lnSpcReduction="10000"/>
          </a:bodyPr>
          <a:lstStyle/>
          <a:p>
            <a:pPr marL="0" indent="0">
              <a:spcAft>
                <a:spcPts val="600"/>
              </a:spcAft>
              <a:buNone/>
            </a:pPr>
            <a:r>
              <a:rPr lang="en-US" altLang="ja-JP" sz="3300">
                <a:latin typeface="ＤＦ平成明朝体W7" panose="02020709000000000000" pitchFamily="17" charset="-128"/>
                <a:ea typeface="ＤＦ平成明朝体W7" panose="02020709000000000000" pitchFamily="17" charset="-128"/>
              </a:rPr>
              <a:t>&lt;</a:t>
            </a:r>
            <a:r>
              <a:rPr lang="ja-JP" altLang="en-US" sz="3300">
                <a:latin typeface="ＤＦ平成明朝体W7" panose="02020709000000000000" pitchFamily="17" charset="-128"/>
                <a:ea typeface="ＤＦ平成明朝体W7" panose="02020709000000000000" pitchFamily="17" charset="-128"/>
              </a:rPr>
              <a:t>売買</a:t>
            </a:r>
            <a:r>
              <a:rPr kumimoji="1" lang="ja-JP" altLang="en-US" sz="3300">
                <a:latin typeface="ＤＦ平成明朝体W7" panose="02020709000000000000" pitchFamily="17" charset="-128"/>
                <a:ea typeface="ＤＦ平成明朝体W7" panose="02020709000000000000" pitchFamily="17" charset="-128"/>
              </a:rPr>
              <a:t>チャンス日</a:t>
            </a:r>
            <a:r>
              <a:rPr kumimoji="1" lang="en-US" altLang="ja-JP" sz="3300">
                <a:latin typeface="ＤＦ平成明朝体W7" panose="02020709000000000000" pitchFamily="17" charset="-128"/>
                <a:ea typeface="ＤＦ平成明朝体W7" panose="02020709000000000000" pitchFamily="17" charset="-128"/>
              </a:rPr>
              <a:t>&gt;</a:t>
            </a:r>
          </a:p>
        </p:txBody>
      </p:sp>
      <p:sp>
        <p:nvSpPr>
          <p:cNvPr id="5" name="スライド番号プレースホルダー 4">
            <a:extLst>
              <a:ext uri="{FF2B5EF4-FFF2-40B4-BE49-F238E27FC236}">
                <a16:creationId xmlns:a16="http://schemas.microsoft.com/office/drawing/2014/main" id="{BA34979E-0FF1-44A9-BCF3-A49D83D8A82A}"/>
              </a:ext>
            </a:extLst>
          </p:cNvPr>
          <p:cNvSpPr>
            <a:spLocks noGrp="1"/>
          </p:cNvSpPr>
          <p:nvPr>
            <p:ph type="sldNum" sz="quarter" idx="12"/>
          </p:nvPr>
        </p:nvSpPr>
        <p:spPr/>
        <p:txBody>
          <a:bodyPr/>
          <a:lstStyle/>
          <a:p>
            <a:fld id="{4C58E8EB-2231-4FED-8F2A-3D5057EF1F40}" type="slidenum">
              <a:rPr kumimoji="1" lang="ja-JP" altLang="en-US" smtClean="0"/>
              <a:t>10</a:t>
            </a:fld>
            <a:endParaRPr kumimoji="1" lang="ja-JP" altLang="en-US"/>
          </a:p>
        </p:txBody>
      </p:sp>
      <p:sp>
        <p:nvSpPr>
          <p:cNvPr id="7" name="コンテンツ プレースホルダー 2">
            <a:extLst>
              <a:ext uri="{FF2B5EF4-FFF2-40B4-BE49-F238E27FC236}">
                <a16:creationId xmlns:a16="http://schemas.microsoft.com/office/drawing/2014/main" id="{8C60AAAB-696C-C24D-DEDA-6D0CE2DE277C}"/>
              </a:ext>
            </a:extLst>
          </p:cNvPr>
          <p:cNvSpPr txBox="1">
            <a:spLocks/>
          </p:cNvSpPr>
          <p:nvPr/>
        </p:nvSpPr>
        <p:spPr>
          <a:xfrm>
            <a:off x="669038" y="4894255"/>
            <a:ext cx="3681290" cy="4813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Aft>
                <a:spcPts val="1200"/>
              </a:spcAft>
              <a:buNone/>
            </a:pPr>
            <a:r>
              <a:rPr lang="en-US" altLang="ja-JP" sz="3200">
                <a:latin typeface="ＤＦ平成明朝体W7" panose="02020709000000000000" pitchFamily="17" charset="-128"/>
                <a:ea typeface="ＤＦ平成明朝体W7" panose="02020709000000000000" pitchFamily="17" charset="-128"/>
              </a:rPr>
              <a:t>&lt;</a:t>
            </a:r>
            <a:r>
              <a:rPr lang="ja-JP" altLang="en-US" sz="3200">
                <a:latin typeface="ＤＦ平成明朝体W7" panose="02020709000000000000" pitchFamily="17" charset="-128"/>
                <a:ea typeface="ＤＦ平成明朝体W7" panose="02020709000000000000" pitchFamily="17" charset="-128"/>
              </a:rPr>
              <a:t>翌日以降</a:t>
            </a:r>
            <a:r>
              <a:rPr lang="en-US" altLang="ja-JP" sz="3200">
                <a:latin typeface="ＤＦ平成明朝体W7" panose="02020709000000000000" pitchFamily="17" charset="-128"/>
                <a:ea typeface="ＤＦ平成明朝体W7" panose="02020709000000000000" pitchFamily="17" charset="-128"/>
              </a:rPr>
              <a:t>&gt;</a:t>
            </a:r>
          </a:p>
        </p:txBody>
      </p:sp>
      <p:sp>
        <p:nvSpPr>
          <p:cNvPr id="8" name="テキスト ボックス 7">
            <a:extLst>
              <a:ext uri="{FF2B5EF4-FFF2-40B4-BE49-F238E27FC236}">
                <a16:creationId xmlns:a16="http://schemas.microsoft.com/office/drawing/2014/main" id="{38474A81-ED0D-3473-97F4-A1F25DAB2BB4}"/>
              </a:ext>
            </a:extLst>
          </p:cNvPr>
          <p:cNvSpPr txBox="1"/>
          <p:nvPr/>
        </p:nvSpPr>
        <p:spPr>
          <a:xfrm>
            <a:off x="1080648" y="5430978"/>
            <a:ext cx="8494633" cy="461665"/>
          </a:xfrm>
          <a:prstGeom prst="rect">
            <a:avLst/>
          </a:prstGeom>
          <a:noFill/>
        </p:spPr>
        <p:txBody>
          <a:bodyPr wrap="none" rtlCol="0">
            <a:spAutoFit/>
          </a:bodyPr>
          <a:lstStyle/>
          <a:p>
            <a:r>
              <a:rPr kumimoji="1" lang="ja-JP" altLang="en-US" sz="2400">
                <a:latin typeface="ＤＦ平成明朝体W7" panose="02020709000000000000" pitchFamily="17" charset="-128"/>
                <a:ea typeface="ＤＦ平成明朝体W7" panose="02020709000000000000" pitchFamily="17" charset="-128"/>
              </a:rPr>
              <a:t>状況に応じて「修正・取り消しメール」をお送りします。</a:t>
            </a:r>
            <a:endParaRPr kumimoji="1" lang="ja-JP" altLang="en-US" sz="2400"/>
          </a:p>
        </p:txBody>
      </p:sp>
      <p:graphicFrame>
        <p:nvGraphicFramePr>
          <p:cNvPr id="9" name="表 8">
            <a:extLst>
              <a:ext uri="{FF2B5EF4-FFF2-40B4-BE49-F238E27FC236}">
                <a16:creationId xmlns:a16="http://schemas.microsoft.com/office/drawing/2014/main" id="{CEF915E1-2E73-3CA3-18E2-344D877D8ECC}"/>
              </a:ext>
            </a:extLst>
          </p:cNvPr>
          <p:cNvGraphicFramePr>
            <a:graphicFrameLocks noGrp="1"/>
          </p:cNvGraphicFramePr>
          <p:nvPr>
            <p:extLst>
              <p:ext uri="{D42A27DB-BD31-4B8C-83A1-F6EECF244321}">
                <p14:modId xmlns:p14="http://schemas.microsoft.com/office/powerpoint/2010/main" val="1678253575"/>
              </p:ext>
            </p:extLst>
          </p:nvPr>
        </p:nvGraphicFramePr>
        <p:xfrm>
          <a:off x="1052945" y="2613844"/>
          <a:ext cx="7850910" cy="1265430"/>
        </p:xfrm>
        <a:graphic>
          <a:graphicData uri="http://schemas.openxmlformats.org/drawingml/2006/table">
            <a:tbl>
              <a:tblPr firstRow="1" bandRow="1">
                <a:tableStyleId>{2D5ABB26-0587-4C30-8999-92F81FD0307C}</a:tableStyleId>
              </a:tblPr>
              <a:tblGrid>
                <a:gridCol w="3020291">
                  <a:extLst>
                    <a:ext uri="{9D8B030D-6E8A-4147-A177-3AD203B41FA5}">
                      <a16:colId xmlns:a16="http://schemas.microsoft.com/office/drawing/2014/main" val="1725638951"/>
                    </a:ext>
                  </a:extLst>
                </a:gridCol>
                <a:gridCol w="4830619">
                  <a:extLst>
                    <a:ext uri="{9D8B030D-6E8A-4147-A177-3AD203B41FA5}">
                      <a16:colId xmlns:a16="http://schemas.microsoft.com/office/drawing/2014/main" val="1515875987"/>
                    </a:ext>
                  </a:extLst>
                </a:gridCol>
              </a:tblGrid>
              <a:tr h="632715">
                <a:tc>
                  <a:txBody>
                    <a:bodyPr/>
                    <a:lstStyle/>
                    <a:p>
                      <a:r>
                        <a:rPr kumimoji="1" lang="ja-JP" altLang="en-US" sz="2400">
                          <a:latin typeface="ＤＦ平成明朝体W7" panose="02020709000000000000" pitchFamily="17" charset="-128"/>
                          <a:ea typeface="ＤＦ平成明朝体W7" panose="02020709000000000000" pitchFamily="17" charset="-128"/>
                        </a:rPr>
                        <a:t>・１６時４０分</a:t>
                      </a:r>
                    </a:p>
                  </a:txBody>
                  <a:tcPr/>
                </a:tc>
                <a:tc>
                  <a:txBody>
                    <a:bodyPr/>
                    <a:lstStyle/>
                    <a:p>
                      <a:r>
                        <a:rPr kumimoji="1" lang="ja-JP" altLang="en-US" sz="2400">
                          <a:latin typeface="ＤＦ平成明朝体W7" panose="02020709000000000000" pitchFamily="17" charset="-128"/>
                          <a:ea typeface="ＤＦ平成明朝体W7" panose="02020709000000000000" pitchFamily="17" charset="-128"/>
                        </a:rPr>
                        <a:t>予告メール</a:t>
                      </a:r>
                    </a:p>
                  </a:txBody>
                  <a:tcPr/>
                </a:tc>
                <a:extLst>
                  <a:ext uri="{0D108BD9-81ED-4DB2-BD59-A6C34878D82A}">
                    <a16:rowId xmlns:a16="http://schemas.microsoft.com/office/drawing/2014/main" val="783056716"/>
                  </a:ext>
                </a:extLst>
              </a:tr>
              <a:tr h="632715">
                <a:tc>
                  <a:txBody>
                    <a:bodyPr/>
                    <a:lstStyle/>
                    <a:p>
                      <a:r>
                        <a:rPr kumimoji="1" lang="ja-JP" altLang="en-US" sz="2400">
                          <a:latin typeface="ＤＦ平成明朝体W7" panose="02020709000000000000" pitchFamily="17" charset="-128"/>
                          <a:ea typeface="ＤＦ平成明朝体W7" panose="02020709000000000000" pitchFamily="17" charset="-128"/>
                        </a:rPr>
                        <a:t>・１７時以降</a:t>
                      </a:r>
                    </a:p>
                  </a:txBody>
                  <a:tcPr/>
                </a:tc>
                <a:tc>
                  <a:txBody>
                    <a:bodyPr/>
                    <a:lstStyle/>
                    <a:p>
                      <a:r>
                        <a:rPr kumimoji="1" lang="ja-JP" altLang="en-US" sz="2400">
                          <a:latin typeface="ＤＦ平成明朝体W7" panose="02020709000000000000" pitchFamily="17" charset="-128"/>
                          <a:ea typeface="ＤＦ平成明朝体W7" panose="02020709000000000000" pitchFamily="17" charset="-128"/>
                        </a:rPr>
                        <a:t>本番メール </a:t>
                      </a:r>
                      <a:r>
                        <a:rPr kumimoji="1" lang="en-US" altLang="ja-JP" sz="2400">
                          <a:latin typeface="ＤＦ平成明朝体W7" panose="02020709000000000000" pitchFamily="17" charset="-128"/>
                          <a:ea typeface="ＤＦ平成明朝体W7" panose="02020709000000000000" pitchFamily="17" charset="-128"/>
                        </a:rPr>
                        <a:t>or</a:t>
                      </a:r>
                      <a:r>
                        <a:rPr kumimoji="1" lang="ja-JP" altLang="en-US" sz="2400">
                          <a:latin typeface="ＤＦ平成明朝体W7" panose="02020709000000000000" pitchFamily="17" charset="-128"/>
                          <a:ea typeface="ＤＦ平成明朝体W7" panose="02020709000000000000" pitchFamily="17" charset="-128"/>
                        </a:rPr>
                        <a:t> 見送りメール</a:t>
                      </a:r>
                    </a:p>
                  </a:txBody>
                  <a:tcPr/>
                </a:tc>
                <a:extLst>
                  <a:ext uri="{0D108BD9-81ED-4DB2-BD59-A6C34878D82A}">
                    <a16:rowId xmlns:a16="http://schemas.microsoft.com/office/drawing/2014/main" val="1707241796"/>
                  </a:ext>
                </a:extLst>
              </a:tr>
            </a:tbl>
          </a:graphicData>
        </a:graphic>
      </p:graphicFrame>
      <p:sp>
        <p:nvSpPr>
          <p:cNvPr id="10" name="テキスト ボックス 9">
            <a:extLst>
              <a:ext uri="{FF2B5EF4-FFF2-40B4-BE49-F238E27FC236}">
                <a16:creationId xmlns:a16="http://schemas.microsoft.com/office/drawing/2014/main" id="{7090B46B-86AA-AEAD-ED9E-DBFCF697254A}"/>
              </a:ext>
            </a:extLst>
          </p:cNvPr>
          <p:cNvSpPr txBox="1"/>
          <p:nvPr/>
        </p:nvSpPr>
        <p:spPr>
          <a:xfrm>
            <a:off x="1080648" y="3937230"/>
            <a:ext cx="10033516" cy="461665"/>
          </a:xfrm>
          <a:prstGeom prst="rect">
            <a:avLst/>
          </a:prstGeom>
          <a:noFill/>
        </p:spPr>
        <p:txBody>
          <a:bodyPr wrap="none" rtlCol="0">
            <a:spAutoFit/>
          </a:bodyPr>
          <a:lstStyle/>
          <a:p>
            <a:r>
              <a:rPr lang="ja-JP" altLang="en-US" sz="2400">
                <a:latin typeface="ＤＦ平成明朝体W7" panose="02020709000000000000" pitchFamily="17" charset="-128"/>
                <a:ea typeface="ＤＦ平成明朝体W7" panose="02020709000000000000" pitchFamily="17" charset="-128"/>
              </a:rPr>
              <a:t>新規売買の種類、限月、取引株価、決済注文まで具体的に助言します。</a:t>
            </a:r>
            <a:endParaRPr kumimoji="1" lang="ja-JP" altLang="en-US" sz="2400"/>
          </a:p>
        </p:txBody>
      </p:sp>
    </p:spTree>
    <p:extLst>
      <p:ext uri="{BB962C8B-B14F-4D97-AF65-F5344CB8AC3E}">
        <p14:creationId xmlns:p14="http://schemas.microsoft.com/office/powerpoint/2010/main" val="3783720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AAE326-3197-F99F-C084-FE27D298D7EC}"/>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8AF3F84-F783-3AB4-B261-F08766FC0F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E0DF7C4B-2670-DB8B-24B6-C02C9E4B4E6E}"/>
              </a:ext>
            </a:extLst>
          </p:cNvPr>
          <p:cNvSpPr>
            <a:spLocks noGrp="1"/>
          </p:cNvSpPr>
          <p:nvPr>
            <p:ph type="title"/>
          </p:nvPr>
        </p:nvSpPr>
        <p:spPr>
          <a:xfrm>
            <a:off x="843694" y="198924"/>
            <a:ext cx="10515600" cy="1325563"/>
          </a:xfrm>
        </p:spPr>
        <p:txBody>
          <a:bodyPr>
            <a:normAutofit/>
          </a:bodyPr>
          <a:lstStyle/>
          <a:p>
            <a:r>
              <a:rPr lang="en-US" altLang="ja-JP" sz="4200">
                <a:latin typeface="ＤＦ平成明朝体W7" panose="02020709000000000000" pitchFamily="17" charset="-128"/>
                <a:ea typeface="ＤＦ平成明朝体W7" panose="02020709000000000000" pitchFamily="17" charset="-128"/>
              </a:rPr>
              <a:t>11</a:t>
            </a:r>
            <a:r>
              <a:rPr lang="ja-JP" altLang="en-US" sz="4200">
                <a:latin typeface="ＤＦ平成明朝体W7" panose="02020709000000000000" pitchFamily="17" charset="-128"/>
                <a:ea typeface="ＤＦ平成明朝体W7" panose="02020709000000000000" pitchFamily="17" charset="-128"/>
              </a:rPr>
              <a:t>月に送信したメールの内容</a:t>
            </a:r>
            <a:endParaRPr kumimoji="1" lang="ja-JP" altLang="en-US" sz="4200">
              <a:latin typeface="ＤＦ平成明朝体W7" panose="02020709000000000000" pitchFamily="17" charset="-128"/>
              <a:ea typeface="ＤＦ平成明朝体W7" panose="02020709000000000000" pitchFamily="17" charset="-128"/>
            </a:endParaRPr>
          </a:p>
        </p:txBody>
      </p:sp>
      <p:sp>
        <p:nvSpPr>
          <p:cNvPr id="22" name="sketch line">
            <a:extLst>
              <a:ext uri="{FF2B5EF4-FFF2-40B4-BE49-F238E27FC236}">
                <a16:creationId xmlns:a16="http://schemas.microsoft.com/office/drawing/2014/main" id="{7F363C9F-C965-EDCE-29DC-A0B47FF43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スライド番号プレースホルダー 4">
            <a:extLst>
              <a:ext uri="{FF2B5EF4-FFF2-40B4-BE49-F238E27FC236}">
                <a16:creationId xmlns:a16="http://schemas.microsoft.com/office/drawing/2014/main" id="{57DAB5E6-C8F0-B513-F766-40D60FFCA9F5}"/>
              </a:ext>
            </a:extLst>
          </p:cNvPr>
          <p:cNvSpPr>
            <a:spLocks noGrp="1"/>
          </p:cNvSpPr>
          <p:nvPr>
            <p:ph type="sldNum" sz="quarter" idx="12"/>
          </p:nvPr>
        </p:nvSpPr>
        <p:spPr/>
        <p:txBody>
          <a:bodyPr/>
          <a:lstStyle/>
          <a:p>
            <a:fld id="{4C58E8EB-2231-4FED-8F2A-3D5057EF1F40}" type="slidenum">
              <a:rPr kumimoji="1" lang="ja-JP" altLang="en-US" smtClean="0"/>
              <a:t>11</a:t>
            </a:fld>
            <a:endParaRPr kumimoji="1" lang="ja-JP" altLang="en-US"/>
          </a:p>
        </p:txBody>
      </p:sp>
      <p:sp>
        <p:nvSpPr>
          <p:cNvPr id="12" name="テキスト ボックス 11">
            <a:extLst>
              <a:ext uri="{FF2B5EF4-FFF2-40B4-BE49-F238E27FC236}">
                <a16:creationId xmlns:a16="http://schemas.microsoft.com/office/drawing/2014/main" id="{7AE19BF1-D60A-4B89-AF15-97C9431054FF}"/>
              </a:ext>
            </a:extLst>
          </p:cNvPr>
          <p:cNvSpPr txBox="1"/>
          <p:nvPr/>
        </p:nvSpPr>
        <p:spPr>
          <a:xfrm>
            <a:off x="669036" y="1848547"/>
            <a:ext cx="5029120" cy="4770537"/>
          </a:xfrm>
          <a:prstGeom prst="rect">
            <a:avLst/>
          </a:prstGeom>
          <a:noFill/>
        </p:spPr>
        <p:txBody>
          <a:bodyPr wrap="square">
            <a:spAutoFit/>
          </a:bodyPr>
          <a:lstStyle/>
          <a:p>
            <a:r>
              <a:rPr lang="ja-JP" altLang="en-US" sz="1600"/>
              <a:t>必ず限月を確認して下さい。１２月限になります。</a:t>
            </a:r>
          </a:p>
          <a:p>
            <a:r>
              <a:rPr lang="ja-JP" altLang="en-US" sz="1600"/>
              <a:t>とくにミニの場合は、ずれている可能性がありますので、ご注意ください。</a:t>
            </a:r>
          </a:p>
          <a:p>
            <a:endParaRPr lang="ja-JP" altLang="en-US" sz="1600"/>
          </a:p>
          <a:p>
            <a:r>
              <a:rPr lang="ja-JP" altLang="en-US" sz="1600"/>
              <a:t>新規売りは、５０３３０円から５１５９０円のあいだで指値。</a:t>
            </a:r>
          </a:p>
          <a:p>
            <a:r>
              <a:rPr lang="ja-JP" altLang="en-US" sz="1600"/>
              <a:t>注文期限は（</a:t>
            </a:r>
            <a:r>
              <a:rPr lang="en-US" altLang="ja-JP" sz="1600"/>
              <a:t>11</a:t>
            </a:r>
            <a:r>
              <a:rPr lang="ja-JP" altLang="en-US" sz="1600"/>
              <a:t>月</a:t>
            </a:r>
            <a:r>
              <a:rPr lang="en-US" altLang="ja-JP" sz="1600"/>
              <a:t>17</a:t>
            </a:r>
            <a:r>
              <a:rPr lang="ja-JP" altLang="en-US" sz="1600"/>
              <a:t>日）としてください。</a:t>
            </a:r>
          </a:p>
          <a:p>
            <a:r>
              <a:rPr lang="en-US" altLang="ja-JP" sz="1600"/>
              <a:t>※</a:t>
            </a:r>
            <a:r>
              <a:rPr lang="ja-JP" altLang="en-US" sz="1600"/>
              <a:t>過去６年間に今日に似た日は１１回ありまして、翌日の高値は最小が</a:t>
            </a:r>
            <a:r>
              <a:rPr lang="en-US" altLang="ja-JP" sz="1600"/>
              <a:t>0.1</a:t>
            </a:r>
            <a:r>
              <a:rPr lang="ja-JP" altLang="en-US" sz="1600"/>
              <a:t>％、最大が</a:t>
            </a:r>
            <a:r>
              <a:rPr lang="en-US" altLang="ja-JP" sz="1600"/>
              <a:t>1.2</a:t>
            </a:r>
            <a:r>
              <a:rPr lang="ja-JP" altLang="en-US" sz="1600"/>
              <a:t>％、平均が</a:t>
            </a:r>
            <a:r>
              <a:rPr lang="en-US" altLang="ja-JP" sz="1600"/>
              <a:t>0.5</a:t>
            </a:r>
            <a:r>
              <a:rPr lang="ja-JP" altLang="en-US" sz="1600"/>
              <a:t>％でした。今日の終値５０３３０円の</a:t>
            </a:r>
            <a:r>
              <a:rPr lang="en-US" altLang="ja-JP" sz="1600"/>
              <a:t>0.5</a:t>
            </a:r>
            <a:r>
              <a:rPr lang="ja-JP" altLang="en-US" sz="1600"/>
              <a:t>％上は５０６００円です。新規注文の参考にされてください。</a:t>
            </a:r>
          </a:p>
          <a:p>
            <a:endParaRPr lang="en-US" altLang="ja-JP" sz="1600"/>
          </a:p>
          <a:p>
            <a:r>
              <a:rPr lang="ja-JP" altLang="en-US" sz="1600"/>
              <a:t>利益確定注文は　４９８３０円　としてください。</a:t>
            </a:r>
          </a:p>
          <a:p>
            <a:r>
              <a:rPr lang="ja-JP" altLang="en-US" sz="1600"/>
              <a:t>損切りは　　　　５１８４０円　としてください。</a:t>
            </a:r>
          </a:p>
          <a:p>
            <a:r>
              <a:rPr lang="ja-JP" altLang="en-US" sz="1600"/>
              <a:t>注文期限は（</a:t>
            </a:r>
            <a:r>
              <a:rPr lang="en-US" altLang="ja-JP" sz="1600"/>
              <a:t>11</a:t>
            </a:r>
            <a:r>
              <a:rPr lang="ja-JP" altLang="en-US" sz="1600"/>
              <a:t>月</a:t>
            </a:r>
            <a:r>
              <a:rPr lang="en-US" altLang="ja-JP" sz="1600"/>
              <a:t>20</a:t>
            </a:r>
            <a:r>
              <a:rPr lang="ja-JP" altLang="en-US" sz="1600"/>
              <a:t>日）としてください。</a:t>
            </a:r>
          </a:p>
          <a:p>
            <a:r>
              <a:rPr lang="ja-JP" altLang="en-US" sz="1600"/>
              <a:t>ミニ１２月限の売り建て必要最低証拠金は約２９万円です。</a:t>
            </a:r>
          </a:p>
          <a:p>
            <a:r>
              <a:rPr lang="ja-JP" altLang="en-US" sz="1600"/>
              <a:t>資金１００万円ならミニ２枚くらいが限度かと思います。</a:t>
            </a:r>
            <a:endParaRPr lang="ja-JP" altLang="en-US"/>
          </a:p>
        </p:txBody>
      </p:sp>
      <p:sp>
        <p:nvSpPr>
          <p:cNvPr id="13" name="テキスト ボックス 12">
            <a:extLst>
              <a:ext uri="{FF2B5EF4-FFF2-40B4-BE49-F238E27FC236}">
                <a16:creationId xmlns:a16="http://schemas.microsoft.com/office/drawing/2014/main" id="{89CCBB8E-72AF-3FF6-E8B6-F2DCA2DCCD79}"/>
              </a:ext>
            </a:extLst>
          </p:cNvPr>
          <p:cNvSpPr txBox="1"/>
          <p:nvPr/>
        </p:nvSpPr>
        <p:spPr>
          <a:xfrm>
            <a:off x="6094476" y="2274838"/>
            <a:ext cx="5029120" cy="3046988"/>
          </a:xfrm>
          <a:prstGeom prst="rect">
            <a:avLst/>
          </a:prstGeom>
          <a:noFill/>
        </p:spPr>
        <p:txBody>
          <a:bodyPr wrap="square">
            <a:spAutoFit/>
          </a:bodyPr>
          <a:lstStyle/>
          <a:p>
            <a:pPr algn="ctr"/>
            <a:r>
              <a:rPr lang="ja-JP" altLang="en-US" sz="2400">
                <a:latin typeface="+mn-ea"/>
              </a:rPr>
              <a:t>実際の結果</a:t>
            </a:r>
            <a:endParaRPr lang="en-US" altLang="ja-JP" sz="2400">
              <a:latin typeface="+mn-ea"/>
            </a:endParaRPr>
          </a:p>
          <a:p>
            <a:r>
              <a:rPr lang="ja-JP" altLang="en-US" sz="2400">
                <a:latin typeface="+mn-ea"/>
              </a:rPr>
              <a:t>取引の種類　　　　  売り建て</a:t>
            </a:r>
            <a:endParaRPr lang="en-US" altLang="ja-JP" sz="2400">
              <a:latin typeface="+mn-ea"/>
            </a:endParaRPr>
          </a:p>
          <a:p>
            <a:r>
              <a:rPr lang="ja-JP" altLang="en-US" sz="2400">
                <a:latin typeface="+mn-ea"/>
              </a:rPr>
              <a:t>助言日　　　　　　 </a:t>
            </a:r>
            <a:r>
              <a:rPr lang="en-US" altLang="ja-JP" sz="2400">
                <a:latin typeface="+mn-ea"/>
              </a:rPr>
              <a:t>11/14(</a:t>
            </a:r>
            <a:r>
              <a:rPr lang="ja-JP" altLang="en-US" sz="2400">
                <a:latin typeface="+mn-ea"/>
              </a:rPr>
              <a:t>金</a:t>
            </a:r>
            <a:r>
              <a:rPr lang="en-US" altLang="ja-JP" sz="2400">
                <a:latin typeface="+mn-ea"/>
              </a:rPr>
              <a:t>)</a:t>
            </a:r>
          </a:p>
          <a:p>
            <a:r>
              <a:rPr lang="ja-JP" altLang="en-US" sz="2400">
                <a:latin typeface="+mn-ea"/>
              </a:rPr>
              <a:t>決済約定日　　　　 </a:t>
            </a:r>
            <a:r>
              <a:rPr lang="en-US" altLang="ja-JP" sz="2400">
                <a:latin typeface="+mn-ea"/>
              </a:rPr>
              <a:t>11/17(</a:t>
            </a:r>
            <a:r>
              <a:rPr lang="ja-JP" altLang="en-US" sz="2400">
                <a:latin typeface="+mn-ea"/>
              </a:rPr>
              <a:t>月</a:t>
            </a:r>
            <a:r>
              <a:rPr lang="en-US" altLang="ja-JP" sz="2400">
                <a:latin typeface="+mn-ea"/>
              </a:rPr>
              <a:t>)</a:t>
            </a:r>
            <a:endParaRPr lang="en-US" altLang="zh-TW" sz="2400">
              <a:latin typeface="+mn-ea"/>
            </a:endParaRPr>
          </a:p>
          <a:p>
            <a:r>
              <a:rPr lang="zh-TW" altLang="en-US" sz="2400">
                <a:latin typeface="+mn-ea"/>
              </a:rPr>
              <a:t>表面</a:t>
            </a:r>
            <a:r>
              <a:rPr lang="ja-JP" altLang="en-US" sz="2400">
                <a:latin typeface="+mn-ea"/>
              </a:rPr>
              <a:t>利益率　　　　　　  </a:t>
            </a:r>
            <a:r>
              <a:rPr lang="en-US" altLang="ja-JP" sz="2400">
                <a:latin typeface="+mn-ea"/>
              </a:rPr>
              <a:t>1.2</a:t>
            </a:r>
            <a:r>
              <a:rPr lang="zh-TW" altLang="en-US" sz="2400">
                <a:latin typeface="+mn-ea"/>
              </a:rPr>
              <a:t>％</a:t>
            </a:r>
            <a:endParaRPr lang="en-US" altLang="zh-TW" sz="2400">
              <a:latin typeface="+mn-ea"/>
            </a:endParaRPr>
          </a:p>
          <a:p>
            <a:r>
              <a:rPr lang="ja-JP" altLang="en-US" sz="2400">
                <a:latin typeface="+mn-ea"/>
              </a:rPr>
              <a:t>実質利益率　　　　　　</a:t>
            </a:r>
            <a:r>
              <a:rPr lang="en-US" altLang="ja-JP" sz="2400">
                <a:latin typeface="+mn-ea"/>
              </a:rPr>
              <a:t>22.6</a:t>
            </a:r>
            <a:r>
              <a:rPr lang="zh-TW" altLang="en-US" sz="2400">
                <a:latin typeface="+mn-ea"/>
              </a:rPr>
              <a:t>％</a:t>
            </a:r>
            <a:endParaRPr lang="en-US" altLang="zh-TW" sz="2400">
              <a:latin typeface="+mn-ea"/>
            </a:endParaRPr>
          </a:p>
          <a:p>
            <a:r>
              <a:rPr lang="ja-JP" altLang="en-US" sz="2400">
                <a:latin typeface="+mn-ea"/>
              </a:rPr>
              <a:t>表面利益　　　　　　６２９円</a:t>
            </a:r>
            <a:endParaRPr lang="en-US" altLang="zh-TW" sz="2400">
              <a:latin typeface="+mn-ea"/>
            </a:endParaRPr>
          </a:p>
          <a:p>
            <a:r>
              <a:rPr lang="ja-JP" altLang="en-US" sz="2400">
                <a:latin typeface="+mn-ea"/>
              </a:rPr>
              <a:t>ミニ１枚利益　　約６万３千円</a:t>
            </a:r>
          </a:p>
        </p:txBody>
      </p:sp>
    </p:spTree>
    <p:extLst>
      <p:ext uri="{BB962C8B-B14F-4D97-AF65-F5344CB8AC3E}">
        <p14:creationId xmlns:p14="http://schemas.microsoft.com/office/powerpoint/2010/main" val="1530714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838200" y="365125"/>
            <a:ext cx="10515600" cy="1325563"/>
          </a:xfrm>
        </p:spPr>
        <p:txBody>
          <a:bodyPr>
            <a:normAutofit/>
          </a:bodyPr>
          <a:lstStyle/>
          <a:p>
            <a:r>
              <a:rPr lang="ja-JP" altLang="en-US" sz="4200">
                <a:latin typeface="ＤＦ平成明朝体W7" panose="02020709000000000000" pitchFamily="17" charset="-128"/>
                <a:ea typeface="ＤＦ平成明朝体W7" panose="02020709000000000000" pitchFamily="17" charset="-128"/>
              </a:rPr>
              <a:t>助言担当者</a:t>
            </a:r>
          </a:p>
        </p:txBody>
      </p:sp>
      <p:sp>
        <p:nvSpPr>
          <p:cNvPr id="2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図 30" descr="スーツを着て座っている男性&#10;&#10;自動的に生成された説明">
            <a:extLst>
              <a:ext uri="{FF2B5EF4-FFF2-40B4-BE49-F238E27FC236}">
                <a16:creationId xmlns:a16="http://schemas.microsoft.com/office/drawing/2014/main" id="{2C5F4E74-1C23-4EF6-AD35-338C55D599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681" y="1861969"/>
            <a:ext cx="3213184" cy="4819777"/>
          </a:xfrm>
          <a:prstGeom prst="rect">
            <a:avLst/>
          </a:prstGeom>
        </p:spPr>
      </p:pic>
      <p:sp>
        <p:nvSpPr>
          <p:cNvPr id="33" name="テキスト ボックス 32">
            <a:extLst>
              <a:ext uri="{FF2B5EF4-FFF2-40B4-BE49-F238E27FC236}">
                <a16:creationId xmlns:a16="http://schemas.microsoft.com/office/drawing/2014/main" id="{736D8CD9-1B61-42B1-9C4E-DF6D62EC9D6F}"/>
              </a:ext>
            </a:extLst>
          </p:cNvPr>
          <p:cNvSpPr txBox="1"/>
          <p:nvPr/>
        </p:nvSpPr>
        <p:spPr>
          <a:xfrm>
            <a:off x="7521021" y="2055813"/>
            <a:ext cx="2461179" cy="1200329"/>
          </a:xfrm>
          <a:prstGeom prst="rect">
            <a:avLst/>
          </a:prstGeom>
          <a:noFill/>
        </p:spPr>
        <p:txBody>
          <a:bodyPr wrap="square">
            <a:spAutoFit/>
          </a:bodyPr>
          <a:lstStyle/>
          <a:p>
            <a:r>
              <a:rPr lang="ja-JP" altLang="en-US">
                <a:latin typeface="AR P楷書体M" panose="03000600000000000000" pitchFamily="66" charset="-128"/>
                <a:ea typeface="AR P楷書体M" panose="03000600000000000000" pitchFamily="66" charset="-128"/>
              </a:rPr>
              <a:t>代表取締役</a:t>
            </a:r>
            <a:endParaRPr lang="en-US" altLang="ja-JP">
              <a:latin typeface="AR P楷書体M" panose="03000600000000000000" pitchFamily="66" charset="-128"/>
              <a:ea typeface="AR P楷書体M" panose="03000600000000000000" pitchFamily="66" charset="-128"/>
            </a:endParaRPr>
          </a:p>
          <a:p>
            <a:r>
              <a:rPr lang="ja-JP" altLang="en-US">
                <a:latin typeface="AR P楷書体M" panose="03000600000000000000" pitchFamily="66" charset="-128"/>
                <a:ea typeface="AR P楷書体M" panose="03000600000000000000" pitchFamily="66" charset="-128"/>
              </a:rPr>
              <a:t>井手広司</a:t>
            </a:r>
            <a:r>
              <a:rPr lang="ja-JP" altLang="en-US" sz="1400">
                <a:latin typeface="AR P楷書体M" panose="03000600000000000000" pitchFamily="66" charset="-128"/>
                <a:ea typeface="AR P楷書体M" panose="03000600000000000000" pitchFamily="66" charset="-128"/>
              </a:rPr>
              <a:t>（いでこうじ）</a:t>
            </a:r>
            <a:endParaRPr lang="en-US" altLang="ja-JP" sz="1400">
              <a:latin typeface="AR P楷書体M" panose="03000600000000000000" pitchFamily="66" charset="-128"/>
              <a:ea typeface="AR P楷書体M" panose="03000600000000000000" pitchFamily="66" charset="-128"/>
            </a:endParaRPr>
          </a:p>
          <a:p>
            <a:r>
              <a:rPr lang="ja-JP" altLang="en-US">
                <a:latin typeface="AR P楷書体M" panose="03000600000000000000" pitchFamily="66" charset="-128"/>
                <a:ea typeface="AR P楷書体M" panose="03000600000000000000" pitchFamily="66" charset="-128"/>
              </a:rPr>
              <a:t>済々黌高校</a:t>
            </a:r>
            <a:endParaRPr lang="en-US" altLang="ja-JP">
              <a:latin typeface="AR P楷書体M" panose="03000600000000000000" pitchFamily="66" charset="-128"/>
              <a:ea typeface="AR P楷書体M" panose="03000600000000000000" pitchFamily="66" charset="-128"/>
            </a:endParaRPr>
          </a:p>
          <a:p>
            <a:r>
              <a:rPr lang="ja-JP" altLang="en-US">
                <a:latin typeface="AR P楷書体M" panose="03000600000000000000" pitchFamily="66" charset="-128"/>
                <a:ea typeface="AR P楷書体M" panose="03000600000000000000" pitchFamily="66" charset="-128"/>
              </a:rPr>
              <a:t>熊本大学卒</a:t>
            </a:r>
          </a:p>
        </p:txBody>
      </p:sp>
      <p:sp>
        <p:nvSpPr>
          <p:cNvPr id="3" name="スライド番号プレースホルダー 2">
            <a:extLst>
              <a:ext uri="{FF2B5EF4-FFF2-40B4-BE49-F238E27FC236}">
                <a16:creationId xmlns:a16="http://schemas.microsoft.com/office/drawing/2014/main" id="{013A5D15-EE18-42F4-8DB5-8F2808FB5197}"/>
              </a:ext>
            </a:extLst>
          </p:cNvPr>
          <p:cNvSpPr>
            <a:spLocks noGrp="1"/>
          </p:cNvSpPr>
          <p:nvPr>
            <p:ph type="sldNum" sz="quarter" idx="12"/>
          </p:nvPr>
        </p:nvSpPr>
        <p:spPr/>
        <p:txBody>
          <a:bodyPr/>
          <a:lstStyle/>
          <a:p>
            <a:fld id="{4C58E8EB-2231-4FED-8F2A-3D5057EF1F40}" type="slidenum">
              <a:rPr kumimoji="1" lang="ja-JP" altLang="en-US" smtClean="0"/>
              <a:t>12</a:t>
            </a:fld>
            <a:endParaRPr kumimoji="1" lang="ja-JP" altLang="en-US"/>
          </a:p>
        </p:txBody>
      </p:sp>
    </p:spTree>
    <p:extLst>
      <p:ext uri="{BB962C8B-B14F-4D97-AF65-F5344CB8AC3E}">
        <p14:creationId xmlns:p14="http://schemas.microsoft.com/office/powerpoint/2010/main" val="3664576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838200" y="365125"/>
            <a:ext cx="10515600" cy="1325563"/>
          </a:xfrm>
        </p:spPr>
        <p:txBody>
          <a:bodyPr>
            <a:normAutofit/>
          </a:bodyPr>
          <a:lstStyle/>
          <a:p>
            <a:r>
              <a:rPr lang="ja-JP" altLang="en-US" sz="4200">
                <a:latin typeface="ＤＦ平成明朝体W7" panose="02020709000000000000" pitchFamily="17" charset="-128"/>
                <a:ea typeface="ＤＦ平成明朝体W7" panose="02020709000000000000" pitchFamily="17" charset="-128"/>
              </a:rPr>
              <a:t>法定登録表示</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3" name="表 6">
            <a:extLst>
              <a:ext uri="{FF2B5EF4-FFF2-40B4-BE49-F238E27FC236}">
                <a16:creationId xmlns:a16="http://schemas.microsoft.com/office/drawing/2014/main" id="{0145810E-0F8C-4429-B61B-B389F9D6ECE0}"/>
              </a:ext>
            </a:extLst>
          </p:cNvPr>
          <p:cNvGraphicFramePr>
            <a:graphicFrameLocks noGrp="1"/>
          </p:cNvGraphicFramePr>
          <p:nvPr>
            <p:ph idx="1"/>
            <p:extLst>
              <p:ext uri="{D42A27DB-BD31-4B8C-83A1-F6EECF244321}">
                <p14:modId xmlns:p14="http://schemas.microsoft.com/office/powerpoint/2010/main" val="2032006882"/>
              </p:ext>
            </p:extLst>
          </p:nvPr>
        </p:nvGraphicFramePr>
        <p:xfrm>
          <a:off x="969547" y="2083201"/>
          <a:ext cx="10384253" cy="2902376"/>
        </p:xfrm>
        <a:graphic>
          <a:graphicData uri="http://schemas.openxmlformats.org/drawingml/2006/table">
            <a:tbl>
              <a:tblPr firstRow="1" bandRow="1">
                <a:noFill/>
                <a:tableStyleId>{5940675A-B579-460E-94D1-54222C63F5DA}</a:tableStyleId>
              </a:tblPr>
              <a:tblGrid>
                <a:gridCol w="4288304">
                  <a:extLst>
                    <a:ext uri="{9D8B030D-6E8A-4147-A177-3AD203B41FA5}">
                      <a16:colId xmlns:a16="http://schemas.microsoft.com/office/drawing/2014/main" val="4008942433"/>
                    </a:ext>
                  </a:extLst>
                </a:gridCol>
                <a:gridCol w="6095949">
                  <a:extLst>
                    <a:ext uri="{9D8B030D-6E8A-4147-A177-3AD203B41FA5}">
                      <a16:colId xmlns:a16="http://schemas.microsoft.com/office/drawing/2014/main" val="3804927680"/>
                    </a:ext>
                  </a:extLst>
                </a:gridCol>
              </a:tblGrid>
              <a:tr h="725594">
                <a:tc>
                  <a:txBody>
                    <a:bodyPr/>
                    <a:lstStyle/>
                    <a:p>
                      <a:pPr algn="ctr"/>
                      <a:r>
                        <a:rPr kumimoji="1" lang="ja-JP" altLang="en-US" sz="2700" b="0" cap="none" spc="60">
                          <a:solidFill>
                            <a:schemeClr val="bg1"/>
                          </a:solidFill>
                          <a:latin typeface="ＤＦ平成明朝体W7" panose="02020709000000000000" pitchFamily="17" charset="-128"/>
                          <a:ea typeface="ＤＦ平成明朝体W7" panose="02020709000000000000" pitchFamily="17" charset="-128"/>
                        </a:rPr>
                        <a:t>金融商品取引業の種類</a:t>
                      </a:r>
                    </a:p>
                  </a:txBody>
                  <a:tcPr marL="186372" marR="186372" marT="161688" marB="93187" anchor="ctr">
                    <a:lnL w="12700" cmpd="sng">
                      <a:noFill/>
                    </a:lnL>
                    <a:lnR w="12700" cmpd="sng">
                      <a:noFill/>
                    </a:lnR>
                    <a:lnT w="19050" cap="flat" cmpd="sng" algn="ctr">
                      <a:noFill/>
                      <a:prstDash val="solid"/>
                    </a:lnT>
                    <a:lnB w="38100" cmpd="sng">
                      <a:noFill/>
                    </a:lnB>
                    <a:solidFill>
                      <a:schemeClr val="accent1"/>
                    </a:solidFill>
                  </a:tcPr>
                </a:tc>
                <a:tc>
                  <a:txBody>
                    <a:bodyPr/>
                    <a:lstStyle/>
                    <a:p>
                      <a:pPr algn="ctr"/>
                      <a:r>
                        <a:rPr kumimoji="1" lang="ja-JP" altLang="en-US" sz="2700" b="0" cap="none" spc="60">
                          <a:solidFill>
                            <a:schemeClr val="bg1"/>
                          </a:solidFill>
                          <a:latin typeface="ＤＦ平成明朝体W7" panose="02020709000000000000" pitchFamily="17" charset="-128"/>
                          <a:ea typeface="ＤＦ平成明朝体W7" panose="02020709000000000000" pitchFamily="17" charset="-128"/>
                        </a:rPr>
                        <a:t>　投　資　助　言　業</a:t>
                      </a:r>
                    </a:p>
                  </a:txBody>
                  <a:tcPr marL="186372" marR="186372" marT="161688" marB="93187"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945283323"/>
                  </a:ext>
                </a:extLst>
              </a:tr>
              <a:tr h="725594">
                <a:tc>
                  <a:txBody>
                    <a:bodyPr/>
                    <a:lstStyle/>
                    <a:p>
                      <a:pPr algn="ctr"/>
                      <a:r>
                        <a:rPr kumimoji="1" lang="ja-JP" altLang="en-US" sz="2700" cap="none" spc="0">
                          <a:solidFill>
                            <a:schemeClr val="tx1"/>
                          </a:solidFill>
                          <a:latin typeface="ＤＦ平成明朝体W7" panose="02020709000000000000" pitchFamily="17" charset="-128"/>
                          <a:ea typeface="ＤＦ平成明朝体W7" panose="02020709000000000000" pitchFamily="17" charset="-128"/>
                        </a:rPr>
                        <a:t>登　録　番　号</a:t>
                      </a:r>
                    </a:p>
                  </a:txBody>
                  <a:tcPr marL="186372" marR="186372" marT="161688" marB="93187" anchor="ctr">
                    <a:lnL w="12700" cmpd="sng">
                      <a:noFill/>
                      <a:prstDash val="solid"/>
                    </a:lnL>
                    <a:lnR w="12700" cmpd="sng">
                      <a:noFill/>
                      <a:prstDash val="solid"/>
                    </a:lnR>
                    <a:lnT w="38100" cmpd="sng">
                      <a:noFill/>
                    </a:lnT>
                    <a:lnB w="12700" cap="flat" cmpd="sng" algn="ctr">
                      <a:noFill/>
                      <a:prstDash val="solid"/>
                    </a:lnB>
                    <a:noFill/>
                  </a:tcPr>
                </a:tc>
                <a:tc>
                  <a:txBody>
                    <a:bodyPr/>
                    <a:lstStyle/>
                    <a:p>
                      <a:pPr algn="ctr"/>
                      <a:r>
                        <a:rPr kumimoji="1" lang="ja-JP" altLang="en-US" sz="2700" cap="none" spc="0">
                          <a:solidFill>
                            <a:schemeClr val="tx1"/>
                          </a:solidFill>
                          <a:latin typeface="ＤＦ平成明朝体W7" panose="02020709000000000000" pitchFamily="17" charset="-128"/>
                          <a:ea typeface="ＤＦ平成明朝体W7" panose="02020709000000000000" pitchFamily="17" charset="-128"/>
                        </a:rPr>
                        <a:t>九州財務局長（金商）第１２号</a:t>
                      </a:r>
                    </a:p>
                  </a:txBody>
                  <a:tcPr marL="186372" marR="186372" marT="161688" marB="93187" anchor="ctr">
                    <a:lnL w="12700" cmpd="sng">
                      <a:noFill/>
                      <a:prstDash val="solid"/>
                    </a:lnL>
                    <a:lnR w="12700" cmpd="sng">
                      <a:noFill/>
                      <a:prstDash val="solid"/>
                    </a:lnR>
                    <a:lnT w="38100" cmpd="sng">
                      <a:noFill/>
                    </a:lnT>
                    <a:lnB w="12700" cap="flat" cmpd="sng" algn="ctr">
                      <a:noFill/>
                      <a:prstDash val="solid"/>
                    </a:lnB>
                    <a:noFill/>
                  </a:tcPr>
                </a:tc>
                <a:extLst>
                  <a:ext uri="{0D108BD9-81ED-4DB2-BD59-A6C34878D82A}">
                    <a16:rowId xmlns:a16="http://schemas.microsoft.com/office/drawing/2014/main" val="3482046402"/>
                  </a:ext>
                </a:extLst>
              </a:tr>
              <a:tr h="725594">
                <a:tc>
                  <a:txBody>
                    <a:bodyPr/>
                    <a:lstStyle/>
                    <a:p>
                      <a:pPr algn="ctr"/>
                      <a:r>
                        <a:rPr kumimoji="1" lang="ja-JP" altLang="en-US" sz="2700" cap="none" spc="0">
                          <a:solidFill>
                            <a:schemeClr val="tx1"/>
                          </a:solidFill>
                          <a:latin typeface="ＤＦ平成明朝体W7" panose="02020709000000000000" pitchFamily="17" charset="-128"/>
                          <a:ea typeface="ＤＦ平成明朝体W7" panose="02020709000000000000" pitchFamily="17" charset="-128"/>
                        </a:rPr>
                        <a:t>商　　　　　号</a:t>
                      </a:r>
                    </a:p>
                  </a:txBody>
                  <a:tcPr marL="186372" marR="186372" marT="161688" marB="9318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tc>
                  <a:txBody>
                    <a:bodyPr/>
                    <a:lstStyle/>
                    <a:p>
                      <a:pPr algn="ctr"/>
                      <a:r>
                        <a:rPr kumimoji="1" lang="ja-JP" altLang="en-US" sz="2700" cap="none" spc="0">
                          <a:solidFill>
                            <a:schemeClr val="tx1"/>
                          </a:solidFill>
                          <a:latin typeface="ＤＦ平成明朝体W7" panose="02020709000000000000" pitchFamily="17" charset="-128"/>
                          <a:ea typeface="ＤＦ平成明朝体W7" panose="02020709000000000000" pitchFamily="17" charset="-128"/>
                        </a:rPr>
                        <a:t>ソラーレ株式会社</a:t>
                      </a:r>
                    </a:p>
                  </a:txBody>
                  <a:tcPr marL="186372" marR="186372" marT="161688" marB="93187" anchor="ctr">
                    <a:lnL w="12700" cmpd="sng">
                      <a:noFill/>
                      <a:prstDash val="solid"/>
                    </a:lnL>
                    <a:lnR w="12700" cmpd="sng">
                      <a:noFill/>
                      <a:prstDash val="solid"/>
                    </a:lnR>
                    <a:lnT w="1270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57448474"/>
                  </a:ext>
                </a:extLst>
              </a:tr>
              <a:tr h="725594">
                <a:tc>
                  <a:txBody>
                    <a:bodyPr/>
                    <a:lstStyle/>
                    <a:p>
                      <a:pPr algn="ctr"/>
                      <a:r>
                        <a:rPr kumimoji="1" lang="ja-JP" altLang="en-US" sz="2700" cap="none" spc="0">
                          <a:solidFill>
                            <a:schemeClr val="tx1"/>
                          </a:solidFill>
                          <a:latin typeface="ＤＦ平成明朝体W7" panose="02020709000000000000" pitchFamily="17" charset="-128"/>
                          <a:ea typeface="ＤＦ平成明朝体W7" panose="02020709000000000000" pitchFamily="17" charset="-128"/>
                        </a:rPr>
                        <a:t>加　入　団　体</a:t>
                      </a:r>
                    </a:p>
                  </a:txBody>
                  <a:tcPr marL="186372" marR="186372" marT="161688" marB="93187" anchor="ctr">
                    <a:lnL w="12700" cmpd="sng">
                      <a:noFill/>
                      <a:prstDash val="solid"/>
                    </a:lnL>
                    <a:lnR w="12700" cmpd="sng">
                      <a:noFill/>
                      <a:prstDash val="solid"/>
                    </a:lnR>
                    <a:lnT w="12700" cmpd="sng">
                      <a:noFill/>
                      <a:prstDash val="solid"/>
                    </a:lnT>
                    <a:lnB w="12700" cmpd="sng">
                      <a:noFill/>
                      <a:prstDash val="solid"/>
                    </a:lnB>
                    <a:noFill/>
                  </a:tcPr>
                </a:tc>
                <a:tc>
                  <a:txBody>
                    <a:bodyPr/>
                    <a:lstStyle/>
                    <a:p>
                      <a:pPr algn="ctr"/>
                      <a:r>
                        <a:rPr kumimoji="1" lang="ja-JP" altLang="en-US" sz="2700" cap="none" spc="0">
                          <a:solidFill>
                            <a:schemeClr val="tx1"/>
                          </a:solidFill>
                          <a:latin typeface="ＤＦ平成明朝体W7" panose="02020709000000000000" pitchFamily="17" charset="-128"/>
                          <a:ea typeface="ＤＦ平成明朝体W7" panose="02020709000000000000" pitchFamily="17" charset="-128"/>
                        </a:rPr>
                        <a:t>一般社団法人　日本投資顧問業協会</a:t>
                      </a:r>
                    </a:p>
                  </a:txBody>
                  <a:tcPr marL="186372" marR="186372" marT="161688" marB="93187" anchor="ctr">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59997216"/>
                  </a:ext>
                </a:extLst>
              </a:tr>
            </a:tbl>
          </a:graphicData>
        </a:graphic>
      </p:graphicFrame>
      <p:sp>
        <p:nvSpPr>
          <p:cNvPr id="14" name="タイトル 1">
            <a:extLst>
              <a:ext uri="{FF2B5EF4-FFF2-40B4-BE49-F238E27FC236}">
                <a16:creationId xmlns:a16="http://schemas.microsoft.com/office/drawing/2014/main" id="{354CB72F-B458-4C7B-A4D3-3FBAAC511AD0}"/>
              </a:ext>
            </a:extLst>
          </p:cNvPr>
          <p:cNvSpPr txBox="1">
            <a:spLocks/>
          </p:cNvSpPr>
          <p:nvPr/>
        </p:nvSpPr>
        <p:spPr>
          <a:xfrm>
            <a:off x="1571348" y="5383064"/>
            <a:ext cx="9977524" cy="84400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spcAft>
                <a:spcPts val="1200"/>
              </a:spcAft>
            </a:pPr>
            <a:r>
              <a:rPr lang="ja-JP" altLang="en-US" sz="2700">
                <a:latin typeface="+mn-lt"/>
                <a:ea typeface="+mn-ea"/>
                <a:cs typeface="+mn-cs"/>
              </a:rPr>
              <a:t>社外監査委員　宮田房之氏（弁護士）　臼井誠也氏（税理士）</a:t>
            </a:r>
          </a:p>
        </p:txBody>
      </p:sp>
      <p:sp>
        <p:nvSpPr>
          <p:cNvPr id="3" name="スライド番号プレースホルダー 2">
            <a:extLst>
              <a:ext uri="{FF2B5EF4-FFF2-40B4-BE49-F238E27FC236}">
                <a16:creationId xmlns:a16="http://schemas.microsoft.com/office/drawing/2014/main" id="{AF651F2E-2431-4DF4-8D83-C9A461A5EC3D}"/>
              </a:ext>
            </a:extLst>
          </p:cNvPr>
          <p:cNvSpPr>
            <a:spLocks noGrp="1"/>
          </p:cNvSpPr>
          <p:nvPr>
            <p:ph type="sldNum" sz="quarter" idx="12"/>
          </p:nvPr>
        </p:nvSpPr>
        <p:spPr/>
        <p:txBody>
          <a:bodyPr/>
          <a:lstStyle/>
          <a:p>
            <a:fld id="{4C58E8EB-2231-4FED-8F2A-3D5057EF1F40}" type="slidenum">
              <a:rPr kumimoji="1" lang="ja-JP" altLang="en-US" smtClean="0"/>
              <a:t>13</a:t>
            </a:fld>
            <a:endParaRPr kumimoji="1" lang="ja-JP" altLang="en-US"/>
          </a:p>
        </p:txBody>
      </p:sp>
    </p:spTree>
    <p:extLst>
      <p:ext uri="{BB962C8B-B14F-4D97-AF65-F5344CB8AC3E}">
        <p14:creationId xmlns:p14="http://schemas.microsoft.com/office/powerpoint/2010/main" val="40286180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838200" y="365125"/>
            <a:ext cx="10515600" cy="1325563"/>
          </a:xfrm>
        </p:spPr>
        <p:txBody>
          <a:bodyPr>
            <a:normAutofit/>
          </a:bodyPr>
          <a:lstStyle/>
          <a:p>
            <a:r>
              <a:rPr lang="ja-JP" altLang="en-US" sz="4200">
                <a:latin typeface="ＤＦ平成明朝体W7" panose="02020709000000000000" pitchFamily="17" charset="-128"/>
                <a:ea typeface="ＤＦ平成明朝体W7" panose="02020709000000000000" pitchFamily="17" charset="-128"/>
              </a:rPr>
              <a:t>日経先物アシストメールの料金</a:t>
            </a:r>
            <a:endParaRPr kumimoji="1" lang="ja-JP" altLang="en-US" sz="4200">
              <a:latin typeface="ＤＦ平成明朝体W7" panose="02020709000000000000" pitchFamily="17" charset="-128"/>
              <a:ea typeface="ＤＦ平成明朝体W7" panose="02020709000000000000" pitchFamily="17"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81933755-5448-4108-BCE5-15615CA06883}"/>
              </a:ext>
            </a:extLst>
          </p:cNvPr>
          <p:cNvSpPr>
            <a:spLocks noGrp="1"/>
          </p:cNvSpPr>
          <p:nvPr>
            <p:ph idx="1"/>
          </p:nvPr>
        </p:nvSpPr>
        <p:spPr>
          <a:xfrm>
            <a:off x="907840" y="4708759"/>
            <a:ext cx="8339157" cy="1817130"/>
          </a:xfrm>
        </p:spPr>
        <p:txBody>
          <a:bodyPr>
            <a:normAutofit/>
          </a:bodyPr>
          <a:lstStyle/>
          <a:p>
            <a:pPr>
              <a:spcAft>
                <a:spcPts val="600"/>
              </a:spcAft>
              <a:buFont typeface="Wingdings" panose="05000000000000000000" pitchFamily="2" charset="2"/>
              <a:buChar char="l"/>
            </a:pPr>
            <a:r>
              <a:rPr lang="ja-JP" altLang="en-US" sz="2000">
                <a:latin typeface="ＤＦ平成明朝体W7" panose="02020709000000000000" pitchFamily="17" charset="-128"/>
                <a:ea typeface="ＤＦ平成明朝体W7" panose="02020709000000000000" pitchFamily="17" charset="-128"/>
              </a:rPr>
              <a:t>　お支払方法　　　クレジット、口座振替</a:t>
            </a:r>
            <a:endParaRPr lang="en-US" altLang="ja-JP" sz="2000">
              <a:latin typeface="ＤＦ平成明朝体W7" panose="02020709000000000000" pitchFamily="17" charset="-128"/>
              <a:ea typeface="ＤＦ平成明朝体W7" panose="02020709000000000000" pitchFamily="17" charset="-128"/>
            </a:endParaRPr>
          </a:p>
          <a:p>
            <a:pPr>
              <a:spcAft>
                <a:spcPts val="600"/>
              </a:spcAft>
              <a:buFont typeface="Wingdings" panose="05000000000000000000" pitchFamily="2" charset="2"/>
              <a:buChar char="l"/>
            </a:pPr>
            <a:r>
              <a:rPr lang="ja-JP" altLang="en-US" sz="2000">
                <a:latin typeface="ＤＦ平成明朝体W7" panose="02020709000000000000" pitchFamily="17" charset="-128"/>
                <a:ea typeface="ＤＦ平成明朝体W7" panose="02020709000000000000" pitchFamily="17" charset="-128"/>
              </a:rPr>
              <a:t>　決済日　　　　　毎月２６日、前払方式</a:t>
            </a:r>
            <a:endParaRPr lang="en-US" altLang="ja-JP" sz="2000">
              <a:latin typeface="ＤＦ平成明朝体W7" panose="02020709000000000000" pitchFamily="17" charset="-128"/>
              <a:ea typeface="ＤＦ平成明朝体W7" panose="02020709000000000000" pitchFamily="17" charset="-128"/>
            </a:endParaRPr>
          </a:p>
          <a:p>
            <a:pPr>
              <a:spcAft>
                <a:spcPts val="600"/>
              </a:spcAft>
              <a:buFont typeface="Wingdings" panose="05000000000000000000" pitchFamily="2" charset="2"/>
              <a:buChar char="l"/>
            </a:pPr>
            <a:r>
              <a:rPr kumimoji="1" lang="ja-JP" altLang="en-US" sz="2000">
                <a:latin typeface="ＤＦ平成明朝体W7" panose="02020709000000000000" pitchFamily="17" charset="-128"/>
                <a:ea typeface="ＤＦ平成明朝体W7" panose="02020709000000000000" pitchFamily="17" charset="-128"/>
              </a:rPr>
              <a:t>　サービス開始日　毎月１日</a:t>
            </a:r>
            <a:endParaRPr kumimoji="1" lang="en-US" altLang="ja-JP" sz="2000">
              <a:latin typeface="ＤＦ平成明朝体W7" panose="02020709000000000000" pitchFamily="17" charset="-128"/>
              <a:ea typeface="ＤＦ平成明朝体W7" panose="02020709000000000000" pitchFamily="17" charset="-128"/>
            </a:endParaRPr>
          </a:p>
          <a:p>
            <a:pPr>
              <a:spcAft>
                <a:spcPts val="600"/>
              </a:spcAft>
              <a:buFont typeface="Wingdings" panose="05000000000000000000" pitchFamily="2" charset="2"/>
              <a:buChar char="l"/>
            </a:pPr>
            <a:r>
              <a:rPr lang="ja-JP" altLang="en-US" sz="2000">
                <a:latin typeface="ＤＦ平成明朝体W7" panose="02020709000000000000" pitchFamily="17" charset="-128"/>
                <a:ea typeface="ＤＦ平成明朝体W7" panose="02020709000000000000" pitchFamily="17" charset="-128"/>
              </a:rPr>
              <a:t>　解　約　　　　　随時、未経過会費は日割り返金</a:t>
            </a:r>
            <a:endParaRPr kumimoji="1" lang="ja-JP" altLang="en-US" sz="2000">
              <a:latin typeface="ＤＦ平成明朝体W7" panose="02020709000000000000" pitchFamily="17" charset="-128"/>
              <a:ea typeface="ＤＦ平成明朝体W7" panose="02020709000000000000" pitchFamily="17" charset="-128"/>
            </a:endParaRPr>
          </a:p>
        </p:txBody>
      </p:sp>
      <p:sp>
        <p:nvSpPr>
          <p:cNvPr id="5" name="スライド番号プレースホルダー 4">
            <a:extLst>
              <a:ext uri="{FF2B5EF4-FFF2-40B4-BE49-F238E27FC236}">
                <a16:creationId xmlns:a16="http://schemas.microsoft.com/office/drawing/2014/main" id="{E67C714C-FDA3-4DE4-AB91-2DD86C2C32F8}"/>
              </a:ext>
            </a:extLst>
          </p:cNvPr>
          <p:cNvSpPr>
            <a:spLocks noGrp="1"/>
          </p:cNvSpPr>
          <p:nvPr>
            <p:ph type="sldNum" sz="quarter" idx="12"/>
          </p:nvPr>
        </p:nvSpPr>
        <p:spPr/>
        <p:txBody>
          <a:bodyPr/>
          <a:lstStyle/>
          <a:p>
            <a:fld id="{4C58E8EB-2231-4FED-8F2A-3D5057EF1F40}" type="slidenum">
              <a:rPr kumimoji="1" lang="ja-JP" altLang="en-US" smtClean="0"/>
              <a:t>14</a:t>
            </a:fld>
            <a:endParaRPr kumimoji="1" lang="ja-JP" altLang="en-US"/>
          </a:p>
        </p:txBody>
      </p:sp>
      <p:graphicFrame>
        <p:nvGraphicFramePr>
          <p:cNvPr id="6" name="表 5">
            <a:extLst>
              <a:ext uri="{FF2B5EF4-FFF2-40B4-BE49-F238E27FC236}">
                <a16:creationId xmlns:a16="http://schemas.microsoft.com/office/drawing/2014/main" id="{A292392E-1E34-64CA-B5D1-E9A2C835A0A2}"/>
              </a:ext>
            </a:extLst>
          </p:cNvPr>
          <p:cNvGraphicFramePr>
            <a:graphicFrameLocks noGrp="1"/>
          </p:cNvGraphicFramePr>
          <p:nvPr>
            <p:extLst>
              <p:ext uri="{D42A27DB-BD31-4B8C-83A1-F6EECF244321}">
                <p14:modId xmlns:p14="http://schemas.microsoft.com/office/powerpoint/2010/main" val="1079381934"/>
              </p:ext>
            </p:extLst>
          </p:nvPr>
        </p:nvGraphicFramePr>
        <p:xfrm>
          <a:off x="669036" y="1795814"/>
          <a:ext cx="11166890" cy="2846360"/>
        </p:xfrm>
        <a:graphic>
          <a:graphicData uri="http://schemas.openxmlformats.org/drawingml/2006/table">
            <a:tbl>
              <a:tblPr firstRow="1">
                <a:tableStyleId>{21E4AEA4-8DFA-4A89-87EB-49C32662AFE0}</a:tableStyleId>
              </a:tblPr>
              <a:tblGrid>
                <a:gridCol w="4005514">
                  <a:extLst>
                    <a:ext uri="{9D8B030D-6E8A-4147-A177-3AD203B41FA5}">
                      <a16:colId xmlns:a16="http://schemas.microsoft.com/office/drawing/2014/main" val="3338213438"/>
                    </a:ext>
                  </a:extLst>
                </a:gridCol>
                <a:gridCol w="2059536">
                  <a:extLst>
                    <a:ext uri="{9D8B030D-6E8A-4147-A177-3AD203B41FA5}">
                      <a16:colId xmlns:a16="http://schemas.microsoft.com/office/drawing/2014/main" val="4132294995"/>
                    </a:ext>
                  </a:extLst>
                </a:gridCol>
                <a:gridCol w="2076628">
                  <a:extLst>
                    <a:ext uri="{9D8B030D-6E8A-4147-A177-3AD203B41FA5}">
                      <a16:colId xmlns:a16="http://schemas.microsoft.com/office/drawing/2014/main" val="3062288843"/>
                    </a:ext>
                  </a:extLst>
                </a:gridCol>
                <a:gridCol w="3025212">
                  <a:extLst>
                    <a:ext uri="{9D8B030D-6E8A-4147-A177-3AD203B41FA5}">
                      <a16:colId xmlns:a16="http://schemas.microsoft.com/office/drawing/2014/main" val="2157233637"/>
                    </a:ext>
                  </a:extLst>
                </a:gridCol>
              </a:tblGrid>
              <a:tr h="392363">
                <a:tc>
                  <a:txBody>
                    <a:bodyPr/>
                    <a:lstStyle/>
                    <a:p>
                      <a:pPr algn="ctr" fontAlgn="ctr"/>
                      <a:r>
                        <a:rPr lang="ja-JP" altLang="en-US" sz="2000" u="none" strike="noStrike">
                          <a:effectLst/>
                        </a:rPr>
                        <a:t>種別</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2000" u="none" strike="noStrike">
                          <a:effectLst/>
                        </a:rPr>
                        <a:t>入会金</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2000" u="none" strike="noStrike">
                          <a:effectLst/>
                        </a:rPr>
                        <a:t>月会費</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2000" u="none" strike="noStrike">
                          <a:effectLst/>
                        </a:rPr>
                        <a:t>備考</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extLst>
                  <a:ext uri="{0D108BD9-81ED-4DB2-BD59-A6C34878D82A}">
                    <a16:rowId xmlns:a16="http://schemas.microsoft.com/office/drawing/2014/main" val="925242257"/>
                  </a:ext>
                </a:extLst>
              </a:tr>
              <a:tr h="486529">
                <a:tc>
                  <a:txBody>
                    <a:bodyPr/>
                    <a:lstStyle/>
                    <a:p>
                      <a:pPr algn="l" fontAlgn="ctr"/>
                      <a:r>
                        <a:rPr lang="ja-JP" altLang="en-US" sz="2000" u="none" strike="noStrike">
                          <a:effectLst/>
                        </a:rPr>
                        <a:t>　１．一般Ａ（助言のみ）</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2000" u="none" strike="noStrike">
                          <a:effectLst/>
                        </a:rPr>
                        <a:t>３３，０００円　</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2000" u="none" strike="noStrike">
                          <a:effectLst/>
                        </a:rPr>
                        <a:t>３３，０００円　</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l" fontAlgn="ctr"/>
                      <a:r>
                        <a:rPr lang="ja-JP" altLang="en-US" sz="2000" u="none" strike="noStrike">
                          <a:effectLst/>
                        </a:rPr>
                        <a:t>　</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extLst>
                  <a:ext uri="{0D108BD9-81ED-4DB2-BD59-A6C34878D82A}">
                    <a16:rowId xmlns:a16="http://schemas.microsoft.com/office/drawing/2014/main" val="2115535696"/>
                  </a:ext>
                </a:extLst>
              </a:tr>
              <a:tr h="486529">
                <a:tc>
                  <a:txBody>
                    <a:bodyPr/>
                    <a:lstStyle/>
                    <a:p>
                      <a:pPr algn="l" fontAlgn="ctr"/>
                      <a:r>
                        <a:rPr lang="zh-TW" altLang="en-US" sz="2000" u="none" strike="noStrike">
                          <a:effectLst/>
                        </a:rPr>
                        <a:t>　</a:t>
                      </a:r>
                      <a:r>
                        <a:rPr lang="ja-JP" altLang="en-US" sz="2000" u="none" strike="noStrike">
                          <a:effectLst/>
                        </a:rPr>
                        <a:t>２．</a:t>
                      </a:r>
                      <a:r>
                        <a:rPr lang="zh-TW" altLang="en-US" sz="2000" u="none" strike="noStrike">
                          <a:effectLst/>
                        </a:rPr>
                        <a:t>一般</a:t>
                      </a:r>
                      <a:r>
                        <a:rPr lang="ja-JP" altLang="en-US" sz="2000" u="none" strike="noStrike">
                          <a:effectLst/>
                        </a:rPr>
                        <a:t>Ｂ</a:t>
                      </a:r>
                      <a:r>
                        <a:rPr lang="zh-TW" altLang="en-US" sz="2000" u="none" strike="noStrike">
                          <a:effectLst/>
                        </a:rPr>
                        <a:t>（助言</a:t>
                      </a:r>
                      <a:r>
                        <a:rPr lang="ja-JP" altLang="en-US" sz="2000" u="none" strike="noStrike">
                          <a:effectLst/>
                        </a:rPr>
                        <a:t>＋</a:t>
                      </a:r>
                      <a:r>
                        <a:rPr lang="zh-TW" altLang="en-US" sz="2000" u="none" strike="noStrike">
                          <a:effectLst/>
                        </a:rPr>
                        <a:t>株式講座）</a:t>
                      </a:r>
                      <a:endParaRPr lang="zh-TW"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2000" u="none" strike="noStrike">
                          <a:effectLst/>
                        </a:rPr>
                        <a:t>４９，５００円　</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2000" u="none" strike="noStrike">
                          <a:effectLst/>
                        </a:rPr>
                        <a:t>４９，５００円　</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l" fontAlgn="ctr"/>
                      <a:r>
                        <a:rPr lang="ja-JP" altLang="en-US" sz="1600" u="none" strike="noStrike">
                          <a:effectLst/>
                        </a:rPr>
                        <a:t>　２年目～３８，５００円</a:t>
                      </a:r>
                      <a:endParaRPr lang="ja-JP" altLang="en-US" sz="16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extLst>
                  <a:ext uri="{0D108BD9-81ED-4DB2-BD59-A6C34878D82A}">
                    <a16:rowId xmlns:a16="http://schemas.microsoft.com/office/drawing/2014/main" val="212993985"/>
                  </a:ext>
                </a:extLst>
              </a:tr>
              <a:tr h="486529">
                <a:tc>
                  <a:txBody>
                    <a:bodyPr/>
                    <a:lstStyle/>
                    <a:p>
                      <a:pPr algn="l" fontAlgn="ctr"/>
                      <a:r>
                        <a:rPr lang="ja-JP" altLang="en-US" sz="2000" u="none" strike="noStrike">
                          <a:effectLst/>
                        </a:rPr>
                        <a:t>　３．クラブ会員（４以外）</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2000" u="none" strike="noStrike">
                          <a:effectLst/>
                        </a:rPr>
                        <a:t>免除</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2000" u="none" strike="noStrike">
                          <a:effectLst/>
                        </a:rPr>
                        <a:t>２７，５００円　</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1600" u="none" strike="noStrike">
                          <a:effectLst/>
                        </a:rPr>
                        <a:t>所定講座を受講修了し</a:t>
                      </a:r>
                      <a:endParaRPr lang="en-US" altLang="ja-JP" sz="1600" u="none" strike="noStrike">
                        <a:effectLst/>
                      </a:endParaRPr>
                    </a:p>
                    <a:p>
                      <a:pPr algn="ctr" fontAlgn="ctr"/>
                      <a:r>
                        <a:rPr lang="ja-JP" altLang="en-US" sz="1600" u="none" strike="noStrike">
                          <a:effectLst/>
                        </a:rPr>
                        <a:t>クラブに加入する者</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extLst>
                  <a:ext uri="{0D108BD9-81ED-4DB2-BD59-A6C34878D82A}">
                    <a16:rowId xmlns:a16="http://schemas.microsoft.com/office/drawing/2014/main" val="2888904158"/>
                  </a:ext>
                </a:extLst>
              </a:tr>
              <a:tr h="486529">
                <a:tc>
                  <a:txBody>
                    <a:bodyPr/>
                    <a:lstStyle/>
                    <a:p>
                      <a:pPr algn="l" fontAlgn="ctr"/>
                      <a:r>
                        <a:rPr lang="ja-JP" altLang="en-US" sz="2000" u="none" strike="noStrike">
                          <a:effectLst/>
                        </a:rPr>
                        <a:t>　４．プレミアム会員</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2000" u="none" strike="noStrike">
                          <a:effectLst/>
                        </a:rPr>
                        <a:t>免除</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2000" u="none" strike="noStrike">
                          <a:effectLst/>
                        </a:rPr>
                        <a:t>２２，０００円　</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tc>
                  <a:txBody>
                    <a:bodyPr/>
                    <a:lstStyle/>
                    <a:p>
                      <a:pPr algn="ctr" fontAlgn="ctr"/>
                      <a:r>
                        <a:rPr lang="ja-JP" altLang="en-US" sz="1600" u="none" strike="noStrike">
                          <a:effectLst/>
                        </a:rPr>
                        <a:t>クラブ会員の内</a:t>
                      </a:r>
                      <a:endParaRPr lang="en-US" altLang="ja-JP" sz="1600" u="none" strike="noStrike">
                        <a:effectLst/>
                      </a:endParaRPr>
                    </a:p>
                    <a:p>
                      <a:pPr algn="ctr" fontAlgn="ctr"/>
                      <a:r>
                        <a:rPr lang="ja-JP" altLang="en-US" sz="1600" u="none" strike="noStrike">
                          <a:effectLst/>
                        </a:rPr>
                        <a:t>ソラーレメソッドを受講する者</a:t>
                      </a:r>
                      <a:endParaRPr lang="ja-JP" altLang="en-US" sz="2000" b="0" i="0" u="none" strike="noStrike">
                        <a:solidFill>
                          <a:srgbClr val="000000"/>
                        </a:solidFill>
                        <a:effectLst/>
                        <a:latin typeface="ＤＦ平成明朝体W7" panose="02020709000000000000" pitchFamily="17" charset="-128"/>
                        <a:ea typeface="ＤＦ平成明朝体W7" panose="02020709000000000000" pitchFamily="17" charset="-128"/>
                      </a:endParaRPr>
                    </a:p>
                  </a:txBody>
                  <a:tcPr marL="9525" marR="9525" marT="9525" marB="0" anchor="ctr"/>
                </a:tc>
                <a:extLst>
                  <a:ext uri="{0D108BD9-81ED-4DB2-BD59-A6C34878D82A}">
                    <a16:rowId xmlns:a16="http://schemas.microsoft.com/office/drawing/2014/main" val="3963548791"/>
                  </a:ext>
                </a:extLst>
              </a:tr>
              <a:tr h="486529">
                <a:tc>
                  <a:txBody>
                    <a:bodyPr/>
                    <a:lstStyle/>
                    <a:p>
                      <a:pPr algn="l" fontAlgn="ctr"/>
                      <a:r>
                        <a:rPr lang="ja-JP" altLang="en-US" sz="2000" b="0" u="none" strike="noStrike">
                          <a:solidFill>
                            <a:srgbClr val="000000"/>
                          </a:solidFill>
                          <a:effectLst/>
                        </a:rPr>
                        <a:t>　５．法人</a:t>
                      </a:r>
                      <a:endParaRPr lang="ja-JP" altLang="en-US" sz="20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2000" b="0" u="none" strike="noStrike">
                          <a:solidFill>
                            <a:srgbClr val="000000"/>
                          </a:solidFill>
                          <a:effectLst/>
                        </a:rPr>
                        <a:t>７７，０００円</a:t>
                      </a:r>
                      <a:endParaRPr lang="ja-JP" altLang="en-US" sz="2000" b="0" i="0" u="none" strike="noStrike">
                        <a:solidFill>
                          <a:srgbClr val="000000"/>
                        </a:solidFill>
                        <a:effectLst/>
                        <a:latin typeface="+mn-ea"/>
                        <a:ea typeface="+mn-ea"/>
                      </a:endParaRPr>
                    </a:p>
                  </a:txBody>
                  <a:tcPr marL="9525" marR="9525" marT="9525" marB="0" anchor="ctr"/>
                </a:tc>
                <a:tc>
                  <a:txBody>
                    <a:bodyPr/>
                    <a:lstStyle/>
                    <a:p>
                      <a:pPr algn="ctr" fontAlgn="ctr"/>
                      <a:r>
                        <a:rPr lang="ja-JP" altLang="en-US" sz="2000" b="0" u="none" strike="noStrike">
                          <a:solidFill>
                            <a:srgbClr val="000000"/>
                          </a:solidFill>
                          <a:effectLst/>
                        </a:rPr>
                        <a:t>７７，０００円</a:t>
                      </a:r>
                      <a:endParaRPr lang="ja-JP" altLang="en-US" sz="2000" b="0" i="0" u="none" strike="noStrike">
                        <a:solidFill>
                          <a:srgbClr val="000000"/>
                        </a:solidFill>
                        <a:effectLst/>
                        <a:latin typeface="+mn-ea"/>
                        <a:ea typeface="+mn-ea"/>
                      </a:endParaRPr>
                    </a:p>
                  </a:txBody>
                  <a:tcPr marL="9525" marR="9525" marT="9525" marB="0" anchor="ctr"/>
                </a:tc>
                <a:tc>
                  <a:txBody>
                    <a:bodyPr/>
                    <a:lstStyle/>
                    <a:p>
                      <a:pPr algn="l" fontAlgn="ctr"/>
                      <a:r>
                        <a:rPr lang="ja-JP" altLang="en-US" sz="2000" b="0" u="none" strike="noStrike">
                          <a:solidFill>
                            <a:srgbClr val="000000"/>
                          </a:solidFill>
                          <a:effectLst/>
                        </a:rPr>
                        <a:t>　</a:t>
                      </a:r>
                      <a:endParaRPr lang="ja-JP" altLang="en-US" sz="2000" b="0" i="0" u="none" strike="noStrike">
                        <a:solidFill>
                          <a:srgbClr val="000000"/>
                        </a:solidFill>
                        <a:effectLst/>
                        <a:latin typeface="+mn-ea"/>
                        <a:ea typeface="+mn-ea"/>
                      </a:endParaRPr>
                    </a:p>
                  </a:txBody>
                  <a:tcPr marL="9525" marR="9525" marT="9525" marB="0" anchor="ctr"/>
                </a:tc>
                <a:extLst>
                  <a:ext uri="{0D108BD9-81ED-4DB2-BD59-A6C34878D82A}">
                    <a16:rowId xmlns:a16="http://schemas.microsoft.com/office/drawing/2014/main" val="2105728473"/>
                  </a:ext>
                </a:extLst>
              </a:tr>
            </a:tbl>
          </a:graphicData>
        </a:graphic>
      </p:graphicFrame>
    </p:spTree>
    <p:extLst>
      <p:ext uri="{BB962C8B-B14F-4D97-AF65-F5344CB8AC3E}">
        <p14:creationId xmlns:p14="http://schemas.microsoft.com/office/powerpoint/2010/main" val="5348736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938209" y="370098"/>
            <a:ext cx="10246425" cy="1325563"/>
          </a:xfrm>
        </p:spPr>
        <p:txBody>
          <a:bodyPr>
            <a:normAutofit/>
          </a:bodyPr>
          <a:lstStyle/>
          <a:p>
            <a:r>
              <a:rPr kumimoji="1" lang="ja-JP" altLang="en-US" sz="4200">
                <a:latin typeface="ＤＦ平成明朝体W7" panose="02020709000000000000" pitchFamily="17" charset="-128"/>
                <a:ea typeface="ＤＦ平成明朝体W7" panose="02020709000000000000" pitchFamily="17" charset="-128"/>
              </a:rPr>
              <a:t>必要な準備</a:t>
            </a:r>
          </a:p>
        </p:txBody>
      </p:sp>
      <p:sp>
        <p:nvSpPr>
          <p:cNvPr id="2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81933755-5448-4108-BCE5-15615CA06883}"/>
              </a:ext>
            </a:extLst>
          </p:cNvPr>
          <p:cNvSpPr>
            <a:spLocks noGrp="1"/>
          </p:cNvSpPr>
          <p:nvPr>
            <p:ph idx="1"/>
          </p:nvPr>
        </p:nvSpPr>
        <p:spPr>
          <a:xfrm>
            <a:off x="1107375" y="2622176"/>
            <a:ext cx="10246425" cy="3773366"/>
          </a:xfrm>
        </p:spPr>
        <p:txBody>
          <a:bodyPr>
            <a:normAutofit/>
          </a:bodyPr>
          <a:lstStyle/>
          <a:p>
            <a:pPr>
              <a:spcAft>
                <a:spcPts val="1800"/>
              </a:spcAft>
              <a:buFont typeface="Wingdings" panose="05000000000000000000" pitchFamily="2" charset="2"/>
              <a:buChar char="l"/>
            </a:pPr>
            <a:r>
              <a:rPr kumimoji="1" lang="ja-JP" altLang="en-US" sz="2700">
                <a:latin typeface="ＤＦ平成明朝体W7" panose="02020709000000000000" pitchFamily="17" charset="-128"/>
                <a:ea typeface="ＤＦ平成明朝体W7" panose="02020709000000000000" pitchFamily="17" charset="-128"/>
              </a:rPr>
              <a:t>　「先物オプション口座」の開設が必要です。</a:t>
            </a:r>
            <a:endParaRPr kumimoji="1" lang="en-US" altLang="ja-JP" sz="2700">
              <a:latin typeface="ＤＦ平成明朝体W7" panose="02020709000000000000" pitchFamily="17" charset="-128"/>
              <a:ea typeface="ＤＦ平成明朝体W7" panose="02020709000000000000" pitchFamily="17" charset="-128"/>
            </a:endParaRPr>
          </a:p>
          <a:p>
            <a:pPr>
              <a:spcAft>
                <a:spcPts val="1800"/>
              </a:spcAft>
              <a:buFont typeface="Wingdings" panose="05000000000000000000" pitchFamily="2" charset="2"/>
              <a:buChar char="l"/>
            </a:pPr>
            <a:r>
              <a:rPr lang="ja-JP" altLang="en-US" sz="2700">
                <a:latin typeface="ＤＦ平成明朝体W7" panose="02020709000000000000" pitchFamily="17" charset="-128"/>
                <a:ea typeface="ＤＦ平成明朝体W7" panose="02020709000000000000" pitchFamily="17" charset="-128"/>
              </a:rPr>
              <a:t>　アシストメールの送信テストが必要です。</a:t>
            </a:r>
            <a:endParaRPr lang="en-US" altLang="ja-JP" sz="2700">
              <a:latin typeface="ＤＦ平成明朝体W7" panose="02020709000000000000" pitchFamily="17" charset="-128"/>
              <a:ea typeface="ＤＦ平成明朝体W7" panose="02020709000000000000" pitchFamily="17" charset="-128"/>
            </a:endParaRPr>
          </a:p>
          <a:p>
            <a:pPr>
              <a:spcAft>
                <a:spcPts val="1800"/>
              </a:spcAft>
              <a:buFont typeface="Wingdings" panose="05000000000000000000" pitchFamily="2" charset="2"/>
              <a:buChar char="l"/>
            </a:pPr>
            <a:r>
              <a:rPr lang="ja-JP" altLang="en-US" sz="2700">
                <a:latin typeface="ＤＦ平成明朝体W7" panose="02020709000000000000" pitchFamily="17" charset="-128"/>
                <a:ea typeface="ＤＦ平成明朝体W7" panose="02020709000000000000" pitchFamily="17" charset="-128"/>
              </a:rPr>
              <a:t>　便利な注文方法をお教えします。</a:t>
            </a:r>
            <a:endParaRPr lang="en-US" altLang="ja-JP" sz="2700">
              <a:latin typeface="ＤＦ平成明朝体W7" panose="02020709000000000000" pitchFamily="17" charset="-128"/>
              <a:ea typeface="ＤＦ平成明朝体W7" panose="02020709000000000000" pitchFamily="17" charset="-128"/>
            </a:endParaRPr>
          </a:p>
        </p:txBody>
      </p:sp>
      <p:sp>
        <p:nvSpPr>
          <p:cNvPr id="5" name="スライド番号プレースホルダー 4">
            <a:extLst>
              <a:ext uri="{FF2B5EF4-FFF2-40B4-BE49-F238E27FC236}">
                <a16:creationId xmlns:a16="http://schemas.microsoft.com/office/drawing/2014/main" id="{7B69B4FC-4666-4D32-96B2-358D1D831DA9}"/>
              </a:ext>
            </a:extLst>
          </p:cNvPr>
          <p:cNvSpPr>
            <a:spLocks noGrp="1"/>
          </p:cNvSpPr>
          <p:nvPr>
            <p:ph type="sldNum" sz="quarter" idx="12"/>
          </p:nvPr>
        </p:nvSpPr>
        <p:spPr/>
        <p:txBody>
          <a:bodyPr/>
          <a:lstStyle/>
          <a:p>
            <a:fld id="{4C58E8EB-2231-4FED-8F2A-3D5057EF1F40}" type="slidenum">
              <a:rPr kumimoji="1" lang="ja-JP" altLang="en-US" smtClean="0"/>
              <a:t>15</a:t>
            </a:fld>
            <a:endParaRPr kumimoji="1" lang="ja-JP" altLang="en-US"/>
          </a:p>
        </p:txBody>
      </p:sp>
    </p:spTree>
    <p:extLst>
      <p:ext uri="{BB962C8B-B14F-4D97-AF65-F5344CB8AC3E}">
        <p14:creationId xmlns:p14="http://schemas.microsoft.com/office/powerpoint/2010/main" val="4042041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975A90E5-A2D8-49C5-9A79-EA440972C717}"/>
              </a:ext>
            </a:extLst>
          </p:cNvPr>
          <p:cNvSpPr>
            <a:spLocks noGrp="1"/>
          </p:cNvSpPr>
          <p:nvPr>
            <p:ph type="title"/>
          </p:nvPr>
        </p:nvSpPr>
        <p:spPr>
          <a:xfrm>
            <a:off x="838200" y="365125"/>
            <a:ext cx="10515600" cy="1325563"/>
          </a:xfrm>
        </p:spPr>
        <p:txBody>
          <a:bodyPr>
            <a:normAutofit/>
          </a:bodyPr>
          <a:lstStyle/>
          <a:p>
            <a:r>
              <a:rPr lang="ja-JP" altLang="en-US" sz="4200">
                <a:latin typeface="ＤＦ平成明朝体W7" panose="02020709000000000000" pitchFamily="17" charset="-128"/>
                <a:ea typeface="ＤＦ平成明朝体W7" panose="02020709000000000000" pitchFamily="17" charset="-128"/>
              </a:rPr>
              <a:t>リスクについて</a:t>
            </a:r>
            <a:endParaRPr kumimoji="1" lang="ja-JP" altLang="en-US" sz="4200">
              <a:latin typeface="ＤＦ平成明朝体W7" panose="02020709000000000000" pitchFamily="17" charset="-128"/>
              <a:ea typeface="ＤＦ平成明朝体W7" panose="02020709000000000000" pitchFamily="17"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コンテンツ プレースホルダー 3">
            <a:extLst>
              <a:ext uri="{FF2B5EF4-FFF2-40B4-BE49-F238E27FC236}">
                <a16:creationId xmlns:a16="http://schemas.microsoft.com/office/drawing/2014/main" id="{678D2F09-22F7-49DF-9EBE-BA1DC49FB474}"/>
              </a:ext>
            </a:extLst>
          </p:cNvPr>
          <p:cNvSpPr>
            <a:spLocks noGrp="1"/>
          </p:cNvSpPr>
          <p:nvPr>
            <p:ph idx="1"/>
          </p:nvPr>
        </p:nvSpPr>
        <p:spPr>
          <a:xfrm>
            <a:off x="1021477" y="2608527"/>
            <a:ext cx="10724136" cy="4251960"/>
          </a:xfrm>
        </p:spPr>
        <p:txBody>
          <a:bodyPr>
            <a:normAutofit/>
          </a:bodyPr>
          <a:lstStyle/>
          <a:p>
            <a:pPr>
              <a:spcAft>
                <a:spcPts val="1800"/>
              </a:spcAft>
              <a:buFont typeface="Wingdings" panose="05000000000000000000" pitchFamily="2" charset="2"/>
              <a:buChar char="l"/>
            </a:pPr>
            <a:r>
              <a:rPr lang="ja-JP" altLang="en-US" sz="2700">
                <a:latin typeface="ＤＦ平成明朝体W7" panose="02020709000000000000" pitchFamily="17" charset="-128"/>
                <a:ea typeface="ＤＦ平成明朝体W7" panose="02020709000000000000" pitchFamily="17" charset="-128"/>
              </a:rPr>
              <a:t>　日経先物取引は価格変動リスクがあります。</a:t>
            </a:r>
          </a:p>
          <a:p>
            <a:pPr>
              <a:spcAft>
                <a:spcPts val="1800"/>
              </a:spcAft>
              <a:buFont typeface="Wingdings" panose="05000000000000000000" pitchFamily="2" charset="2"/>
              <a:buChar char="l"/>
            </a:pPr>
            <a:r>
              <a:rPr lang="ja-JP" altLang="en-US" sz="2700">
                <a:latin typeface="ＤＦ平成明朝体W7" panose="02020709000000000000" pitchFamily="17" charset="-128"/>
                <a:ea typeface="ＤＦ平成明朝体W7" panose="02020709000000000000" pitchFamily="17" charset="-128"/>
              </a:rPr>
              <a:t>　日経先物取引は証拠金毀損のリスクが発生することがあります。</a:t>
            </a:r>
          </a:p>
          <a:p>
            <a:pPr>
              <a:spcAft>
                <a:spcPts val="1800"/>
              </a:spcAft>
              <a:buFont typeface="Wingdings" panose="05000000000000000000" pitchFamily="2" charset="2"/>
              <a:buChar char="l"/>
            </a:pPr>
            <a:r>
              <a:rPr lang="ja-JP" altLang="en-US" sz="2700">
                <a:latin typeface="ＤＦ平成明朝体W7" panose="02020709000000000000" pitchFamily="17" charset="-128"/>
                <a:ea typeface="ＤＦ平成明朝体W7" panose="02020709000000000000" pitchFamily="17" charset="-128"/>
              </a:rPr>
              <a:t>　日経先物取引はレバレッジリスクがあります。</a:t>
            </a:r>
          </a:p>
        </p:txBody>
      </p:sp>
      <p:sp>
        <p:nvSpPr>
          <p:cNvPr id="5" name="スライド番号プレースホルダー 4">
            <a:extLst>
              <a:ext uri="{FF2B5EF4-FFF2-40B4-BE49-F238E27FC236}">
                <a16:creationId xmlns:a16="http://schemas.microsoft.com/office/drawing/2014/main" id="{24D60F0E-7550-48AF-A96B-AB8DE8EE0A55}"/>
              </a:ext>
            </a:extLst>
          </p:cNvPr>
          <p:cNvSpPr>
            <a:spLocks noGrp="1"/>
          </p:cNvSpPr>
          <p:nvPr>
            <p:ph type="sldNum" sz="quarter" idx="12"/>
          </p:nvPr>
        </p:nvSpPr>
        <p:spPr/>
        <p:txBody>
          <a:bodyPr/>
          <a:lstStyle/>
          <a:p>
            <a:fld id="{4C58E8EB-2231-4FED-8F2A-3D5057EF1F40}" type="slidenum">
              <a:rPr kumimoji="1" lang="ja-JP" altLang="en-US" smtClean="0"/>
              <a:t>16</a:t>
            </a:fld>
            <a:endParaRPr kumimoji="1" lang="ja-JP" altLang="en-US"/>
          </a:p>
        </p:txBody>
      </p:sp>
    </p:spTree>
    <p:extLst>
      <p:ext uri="{BB962C8B-B14F-4D97-AF65-F5344CB8AC3E}">
        <p14:creationId xmlns:p14="http://schemas.microsoft.com/office/powerpoint/2010/main" val="3195580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838200" y="365125"/>
            <a:ext cx="10515600" cy="1325563"/>
          </a:xfrm>
        </p:spPr>
        <p:txBody>
          <a:bodyPr>
            <a:normAutofit/>
          </a:bodyPr>
          <a:lstStyle/>
          <a:p>
            <a:r>
              <a:rPr lang="ja-JP" altLang="en-US" sz="4200">
                <a:latin typeface="ＤＦ平成明朝体W7" panose="02020709000000000000" pitchFamily="17" charset="-128"/>
                <a:ea typeface="ＤＦ平成明朝体W7" panose="02020709000000000000" pitchFamily="17" charset="-128"/>
              </a:rPr>
              <a:t>お問い合わせ</a:t>
            </a:r>
            <a:endParaRPr kumimoji="1" lang="ja-JP" altLang="en-US" sz="4200">
              <a:latin typeface="ＤＦ平成明朝体W7" panose="02020709000000000000" pitchFamily="17" charset="-128"/>
              <a:ea typeface="ＤＦ平成明朝体W7" panose="02020709000000000000" pitchFamily="17"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コンテンツ プレースホルダー 2">
            <a:extLst>
              <a:ext uri="{FF2B5EF4-FFF2-40B4-BE49-F238E27FC236}">
                <a16:creationId xmlns:a16="http://schemas.microsoft.com/office/drawing/2014/main" id="{81933755-5448-4108-BCE5-15615CA06883}"/>
              </a:ext>
            </a:extLst>
          </p:cNvPr>
          <p:cNvSpPr>
            <a:spLocks noGrp="1"/>
          </p:cNvSpPr>
          <p:nvPr>
            <p:ph idx="1"/>
          </p:nvPr>
        </p:nvSpPr>
        <p:spPr>
          <a:xfrm>
            <a:off x="1078962" y="2598819"/>
            <a:ext cx="10031027" cy="2712090"/>
          </a:xfrm>
        </p:spPr>
        <p:txBody>
          <a:bodyPr>
            <a:normAutofit/>
          </a:bodyPr>
          <a:lstStyle/>
          <a:p>
            <a:pPr>
              <a:spcAft>
                <a:spcPts val="1800"/>
              </a:spcAft>
              <a:buFont typeface="Wingdings" panose="05000000000000000000" pitchFamily="2" charset="2"/>
              <a:buChar char="l"/>
            </a:pPr>
            <a:r>
              <a:rPr kumimoji="1" lang="ja-JP" altLang="en-US" sz="2700">
                <a:latin typeface="ＤＦ平成明朝体W7" panose="02020709000000000000" pitchFamily="17" charset="-128"/>
                <a:ea typeface="ＤＦ平成明朝体W7" panose="02020709000000000000" pitchFamily="17" charset="-128"/>
              </a:rPr>
              <a:t>フリーダイヤル　０１２０</a:t>
            </a:r>
            <a:r>
              <a:rPr kumimoji="1" lang="en-US" altLang="ja-JP" sz="2700">
                <a:latin typeface="ＤＦ平成明朝体W7" panose="02020709000000000000" pitchFamily="17" charset="-128"/>
                <a:ea typeface="ＤＦ平成明朝体W7" panose="02020709000000000000" pitchFamily="17" charset="-128"/>
              </a:rPr>
              <a:t>-</a:t>
            </a:r>
            <a:r>
              <a:rPr kumimoji="1" lang="ja-JP" altLang="en-US" sz="2700">
                <a:latin typeface="ＤＦ平成明朝体W7" panose="02020709000000000000" pitchFamily="17" charset="-128"/>
                <a:ea typeface="ＤＦ平成明朝体W7" panose="02020709000000000000" pitchFamily="17" charset="-128"/>
              </a:rPr>
              <a:t>９９７</a:t>
            </a:r>
            <a:r>
              <a:rPr kumimoji="1" lang="en-US" altLang="ja-JP" sz="2700">
                <a:latin typeface="ＤＦ平成明朝体W7" panose="02020709000000000000" pitchFamily="17" charset="-128"/>
                <a:ea typeface="ＤＦ平成明朝体W7" panose="02020709000000000000" pitchFamily="17" charset="-128"/>
              </a:rPr>
              <a:t>-</a:t>
            </a:r>
            <a:r>
              <a:rPr kumimoji="1" lang="ja-JP" altLang="en-US" sz="2700">
                <a:latin typeface="ＤＦ平成明朝体W7" panose="02020709000000000000" pitchFamily="17" charset="-128"/>
                <a:ea typeface="ＤＦ平成明朝体W7" panose="02020709000000000000" pitchFamily="17" charset="-128"/>
              </a:rPr>
              <a:t>５１０（</a:t>
            </a:r>
            <a:r>
              <a:rPr kumimoji="1" lang="en-US" altLang="ja-JP" sz="2700">
                <a:latin typeface="ＤＦ平成明朝体W7" panose="02020709000000000000" pitchFamily="17" charset="-128"/>
                <a:ea typeface="ＤＦ平成明朝体W7" panose="02020709000000000000" pitchFamily="17" charset="-128"/>
              </a:rPr>
              <a:t>10:00-18:00</a:t>
            </a:r>
            <a:r>
              <a:rPr kumimoji="1" lang="ja-JP" altLang="en-US" sz="2700">
                <a:latin typeface="ＤＦ平成明朝体W7" panose="02020709000000000000" pitchFamily="17" charset="-128"/>
                <a:ea typeface="ＤＦ平成明朝体W7" panose="02020709000000000000" pitchFamily="17" charset="-128"/>
              </a:rPr>
              <a:t>）</a:t>
            </a:r>
            <a:endParaRPr kumimoji="1" lang="en-US" altLang="ja-JP" sz="2700">
              <a:latin typeface="ＤＦ平成明朝体W7" panose="02020709000000000000" pitchFamily="17" charset="-128"/>
              <a:ea typeface="ＤＦ平成明朝体W7" panose="02020709000000000000" pitchFamily="17" charset="-128"/>
            </a:endParaRPr>
          </a:p>
          <a:p>
            <a:pPr>
              <a:spcAft>
                <a:spcPts val="1800"/>
              </a:spcAft>
              <a:buFont typeface="Wingdings" panose="05000000000000000000" pitchFamily="2" charset="2"/>
              <a:buChar char="l"/>
            </a:pPr>
            <a:r>
              <a:rPr lang="ja-JP" altLang="en-US" sz="2700">
                <a:latin typeface="ＤＦ平成明朝体W7" panose="02020709000000000000" pitchFamily="17" charset="-128"/>
                <a:ea typeface="ＤＦ平成明朝体W7" panose="02020709000000000000" pitchFamily="17" charset="-128"/>
              </a:rPr>
              <a:t>メール　　　　　</a:t>
            </a:r>
            <a:r>
              <a:rPr kumimoji="1" lang="en-US" altLang="ja-JP" sz="2700">
                <a:latin typeface="ＤＦ平成明朝体W7" panose="02020709000000000000" pitchFamily="17" charset="-128"/>
                <a:ea typeface="ＤＦ平成明朝体W7" panose="02020709000000000000" pitchFamily="17" charset="-128"/>
              </a:rPr>
              <a:t>info@solare.jp</a:t>
            </a:r>
          </a:p>
          <a:p>
            <a:pPr>
              <a:buFont typeface="Wingdings" panose="05000000000000000000" pitchFamily="2" charset="2"/>
              <a:buChar char="l"/>
            </a:pPr>
            <a:r>
              <a:rPr lang="ja-JP" altLang="en-US" sz="2700">
                <a:latin typeface="ＤＦ平成明朝体W7" panose="02020709000000000000" pitchFamily="17" charset="-128"/>
                <a:ea typeface="ＤＦ平成明朝体W7" panose="02020709000000000000" pitchFamily="17" charset="-128"/>
              </a:rPr>
              <a:t>事務所　　　　　〒</a:t>
            </a:r>
            <a:r>
              <a:rPr lang="en-US" altLang="ja-JP" sz="2700">
                <a:latin typeface="ＤＦ平成明朝体W7" panose="02020709000000000000" pitchFamily="17" charset="-128"/>
                <a:ea typeface="ＤＦ平成明朝体W7" panose="02020709000000000000" pitchFamily="17" charset="-128"/>
              </a:rPr>
              <a:t>860-0844</a:t>
            </a:r>
          </a:p>
          <a:p>
            <a:pPr marL="0" indent="0">
              <a:spcAft>
                <a:spcPts val="1800"/>
              </a:spcAft>
              <a:buNone/>
            </a:pPr>
            <a:r>
              <a:rPr lang="ja-JP" altLang="en-US" sz="2700">
                <a:latin typeface="ＤＦ平成明朝体W7" panose="02020709000000000000" pitchFamily="17" charset="-128"/>
                <a:ea typeface="ＤＦ平成明朝体W7" panose="02020709000000000000" pitchFamily="17" charset="-128"/>
              </a:rPr>
              <a:t>　　　　　　　　　熊本市中央区水道町</a:t>
            </a:r>
            <a:r>
              <a:rPr lang="en-US" altLang="ja-JP" sz="2700">
                <a:latin typeface="ＤＦ平成明朝体W7" panose="02020709000000000000" pitchFamily="17" charset="-128"/>
                <a:ea typeface="ＤＦ平成明朝体W7" panose="02020709000000000000" pitchFamily="17" charset="-128"/>
              </a:rPr>
              <a:t>1-23</a:t>
            </a:r>
            <a:r>
              <a:rPr lang="ja-JP" altLang="en-US" sz="2700">
                <a:latin typeface="ＤＦ平成明朝体W7" panose="02020709000000000000" pitchFamily="17" charset="-128"/>
                <a:ea typeface="ＤＦ平成明朝体W7" panose="02020709000000000000" pitchFamily="17" charset="-128"/>
              </a:rPr>
              <a:t>加地ビル</a:t>
            </a:r>
            <a:r>
              <a:rPr lang="en-US" altLang="ja-JP" sz="2700">
                <a:latin typeface="ＤＦ平成明朝体W7" panose="02020709000000000000" pitchFamily="17" charset="-128"/>
                <a:ea typeface="ＤＦ平成明朝体W7" panose="02020709000000000000" pitchFamily="17" charset="-128"/>
              </a:rPr>
              <a:t>2F</a:t>
            </a:r>
            <a:endParaRPr kumimoji="1" lang="en-US" altLang="ja-JP" sz="2700">
              <a:latin typeface="ＤＦ平成明朝体W7" panose="02020709000000000000" pitchFamily="17" charset="-128"/>
              <a:ea typeface="ＤＦ平成明朝体W7" panose="02020709000000000000" pitchFamily="17" charset="-128"/>
            </a:endParaRPr>
          </a:p>
          <a:p>
            <a:pPr marL="0" indent="0">
              <a:spcAft>
                <a:spcPts val="1800"/>
              </a:spcAft>
              <a:buNone/>
            </a:pPr>
            <a:endParaRPr kumimoji="1" lang="en-US" altLang="ja-JP" sz="2200">
              <a:latin typeface="ＤＦ平成明朝体W7" panose="02020709000000000000" pitchFamily="17" charset="-128"/>
              <a:ea typeface="ＤＦ平成明朝体W7" panose="02020709000000000000" pitchFamily="17" charset="-128"/>
            </a:endParaRPr>
          </a:p>
          <a:p>
            <a:pPr>
              <a:spcAft>
                <a:spcPts val="1800"/>
              </a:spcAft>
              <a:buFont typeface="Wingdings" panose="05000000000000000000" pitchFamily="2" charset="2"/>
              <a:buChar char="l"/>
            </a:pPr>
            <a:endParaRPr kumimoji="1" lang="ja-JP" altLang="en-US" sz="2200">
              <a:latin typeface="ＤＦ平成明朝体W7" panose="02020709000000000000" pitchFamily="17" charset="-128"/>
              <a:ea typeface="ＤＦ平成明朝体W7" panose="02020709000000000000" pitchFamily="17" charset="-128"/>
            </a:endParaRPr>
          </a:p>
        </p:txBody>
      </p:sp>
      <p:sp>
        <p:nvSpPr>
          <p:cNvPr id="5" name="スライド番号プレースホルダー 4">
            <a:extLst>
              <a:ext uri="{FF2B5EF4-FFF2-40B4-BE49-F238E27FC236}">
                <a16:creationId xmlns:a16="http://schemas.microsoft.com/office/drawing/2014/main" id="{73C26CEC-C56E-4477-BAAC-6EBFA92B4826}"/>
              </a:ext>
            </a:extLst>
          </p:cNvPr>
          <p:cNvSpPr>
            <a:spLocks noGrp="1"/>
          </p:cNvSpPr>
          <p:nvPr>
            <p:ph type="sldNum" sz="quarter" idx="12"/>
          </p:nvPr>
        </p:nvSpPr>
        <p:spPr/>
        <p:txBody>
          <a:bodyPr/>
          <a:lstStyle/>
          <a:p>
            <a:fld id="{4C58E8EB-2231-4FED-8F2A-3D5057EF1F40}" type="slidenum">
              <a:rPr kumimoji="1" lang="ja-JP" altLang="en-US" smtClean="0"/>
              <a:t>17</a:t>
            </a:fld>
            <a:endParaRPr kumimoji="1" lang="ja-JP" altLang="en-US"/>
          </a:p>
        </p:txBody>
      </p:sp>
    </p:spTree>
    <p:extLst>
      <p:ext uri="{BB962C8B-B14F-4D97-AF65-F5344CB8AC3E}">
        <p14:creationId xmlns:p14="http://schemas.microsoft.com/office/powerpoint/2010/main" val="2539801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838200" y="288309"/>
            <a:ext cx="10515600" cy="1325563"/>
          </a:xfrm>
        </p:spPr>
        <p:txBody>
          <a:bodyPr>
            <a:normAutofit/>
          </a:bodyPr>
          <a:lstStyle/>
          <a:p>
            <a:r>
              <a:rPr lang="ja-JP" altLang="en-US" sz="4200">
                <a:latin typeface="ＤＦ平成明朝体W7" panose="02020709000000000000" pitchFamily="17" charset="-128"/>
                <a:ea typeface="ＤＦ平成明朝体W7" panose="02020709000000000000" pitchFamily="17" charset="-128"/>
              </a:rPr>
              <a:t>ご契約者様からのご感想の声・推薦文</a:t>
            </a:r>
            <a:endParaRPr kumimoji="1" lang="ja-JP" altLang="en-US" sz="4200">
              <a:latin typeface="ＤＦ平成明朝体W7" panose="02020709000000000000" pitchFamily="17" charset="-128"/>
              <a:ea typeface="ＤＦ平成明朝体W7" panose="02020709000000000000" pitchFamily="17"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sz="1800" b="0" i="0" u="none" strike="noStrike" kern="1200" cap="none" spc="0" normalizeH="0" baseline="0" noProof="0">
              <a:ln>
                <a:noFill/>
              </a:ln>
              <a:solidFill>
                <a:prstClr val="white"/>
              </a:solidFill>
              <a:effectLst/>
              <a:uLnTx/>
              <a:uFillTx/>
              <a:latin typeface="游ゴシック" panose="020F0502020204030204"/>
              <a:ea typeface="+mn-ea"/>
              <a:cs typeface="+mn-cs"/>
            </a:endParaRPr>
          </a:p>
        </p:txBody>
      </p:sp>
      <p:sp>
        <p:nvSpPr>
          <p:cNvPr id="5" name="スライド番号プレースホルダー 4">
            <a:extLst>
              <a:ext uri="{FF2B5EF4-FFF2-40B4-BE49-F238E27FC236}">
                <a16:creationId xmlns:a16="http://schemas.microsoft.com/office/drawing/2014/main" id="{73C26CEC-C56E-4477-BAAC-6EBFA92B4826}"/>
              </a:ext>
            </a:extLst>
          </p:cNvPr>
          <p:cNvSpPr>
            <a:spLocks noGrp="1"/>
          </p:cNvSpPr>
          <p:nvPr>
            <p:ph type="sldNum" sz="quarter" idx="12"/>
          </p:nvPr>
        </p:nvSpPr>
        <p:spPr>
          <a:xfrm>
            <a:off x="8610600" y="652462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8E8EB-2231-4FED-8F2A-3D5057EF1F40}"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pSp>
        <p:nvGrpSpPr>
          <p:cNvPr id="10" name="グループ化 9">
            <a:extLst>
              <a:ext uri="{FF2B5EF4-FFF2-40B4-BE49-F238E27FC236}">
                <a16:creationId xmlns:a16="http://schemas.microsoft.com/office/drawing/2014/main" id="{A54D4559-BB8E-2D82-3FEE-2316A10470F8}"/>
              </a:ext>
            </a:extLst>
          </p:cNvPr>
          <p:cNvGrpSpPr/>
          <p:nvPr/>
        </p:nvGrpSpPr>
        <p:grpSpPr>
          <a:xfrm>
            <a:off x="669036" y="3926004"/>
            <a:ext cx="10853928" cy="2643687"/>
            <a:chOff x="669036" y="1924594"/>
            <a:chExt cx="10853928" cy="2643687"/>
          </a:xfrm>
        </p:grpSpPr>
        <p:sp>
          <p:nvSpPr>
            <p:cNvPr id="4" name="正方形/長方形 3">
              <a:extLst>
                <a:ext uri="{FF2B5EF4-FFF2-40B4-BE49-F238E27FC236}">
                  <a16:creationId xmlns:a16="http://schemas.microsoft.com/office/drawing/2014/main" id="{DDFE2E0F-91E4-5733-D525-583773695AA1}"/>
                </a:ext>
              </a:extLst>
            </p:cNvPr>
            <p:cNvSpPr/>
            <p:nvPr/>
          </p:nvSpPr>
          <p:spPr>
            <a:xfrm>
              <a:off x="669036" y="1924594"/>
              <a:ext cx="10853928" cy="365125"/>
            </a:xfrm>
            <a:prstGeom prst="rect">
              <a:avLst/>
            </a:prstGeom>
            <a:solidFill>
              <a:srgbClr val="EE8012"/>
            </a:solid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a:t>鈴木</a:t>
              </a:r>
              <a:r>
                <a:rPr kumimoji="1" lang="ja-JP" altLang="en-US" b="1"/>
                <a:t>様（東京</a:t>
              </a:r>
              <a:r>
                <a:rPr lang="en-US" altLang="ja-JP" b="1"/>
                <a:t>52</a:t>
              </a:r>
              <a:r>
                <a:rPr kumimoji="1" lang="ja-JP" altLang="en-US" b="1"/>
                <a:t>期 </a:t>
              </a:r>
              <a:r>
                <a:rPr kumimoji="1" lang="en-US" altLang="ja-JP" b="1"/>
                <a:t>2024</a:t>
              </a:r>
              <a:r>
                <a:rPr kumimoji="1" lang="ja-JP" altLang="en-US" b="1"/>
                <a:t>年</a:t>
              </a:r>
              <a:r>
                <a:rPr lang="ja-JP" altLang="en-US" b="1"/>
                <a:t>６</a:t>
              </a:r>
              <a:r>
                <a:rPr kumimoji="1" lang="ja-JP" altLang="en-US" b="1"/>
                <a:t>月コメント）</a:t>
              </a:r>
            </a:p>
          </p:txBody>
        </p:sp>
        <p:sp>
          <p:nvSpPr>
            <p:cNvPr id="6" name="正方形/長方形 5">
              <a:extLst>
                <a:ext uri="{FF2B5EF4-FFF2-40B4-BE49-F238E27FC236}">
                  <a16:creationId xmlns:a16="http://schemas.microsoft.com/office/drawing/2014/main" id="{3C39511F-6956-B051-2320-DEB9C7418870}"/>
                </a:ext>
              </a:extLst>
            </p:cNvPr>
            <p:cNvSpPr/>
            <p:nvPr/>
          </p:nvSpPr>
          <p:spPr>
            <a:xfrm>
              <a:off x="669036" y="2289718"/>
              <a:ext cx="10853928" cy="2278563"/>
            </a:xfrm>
            <a:prstGeom prst="rect">
              <a:avLst/>
            </a:prstGeom>
            <a:no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rPr>
                <a:t>お世話になります。</a:t>
              </a:r>
            </a:p>
            <a:p>
              <a:r>
                <a:rPr kumimoji="1" lang="ja-JP" altLang="en-US" sz="1400">
                  <a:solidFill>
                    <a:schemeClr val="tx1"/>
                  </a:solidFill>
                </a:rPr>
                <a:t>私は今年の３月から本サービスを受けました。正直助言メールのキャンセルが何度かあってモヤモヤしてました。その反面確実に勝たせるため慎重且つ真剣なサービスであることがうかがえました。</a:t>
              </a:r>
            </a:p>
            <a:p>
              <a:r>
                <a:rPr kumimoji="1" lang="ja-JP" altLang="en-US" sz="1400">
                  <a:solidFill>
                    <a:schemeClr val="tx1"/>
                  </a:solidFill>
                </a:rPr>
                <a:t>いざ初めて本番の助言メールが来て、買いの操作をした時は手が震えました。その翌日から無事含み益を確保しており、いつ山を目指して利益確定するか楽しみでした。</a:t>
              </a:r>
            </a:p>
            <a:p>
              <a:r>
                <a:rPr kumimoji="1" lang="ja-JP" altLang="en-US" sz="1400">
                  <a:solidFill>
                    <a:schemeClr val="tx1"/>
                  </a:solidFill>
                </a:rPr>
                <a:t>肝心の一発目から会費一年分以上の利益確定し、ひと安心です。これから年間に何度勝利するか楽しみです。今回得た利益と元手を用いて、次回のチャンスに向けてより大きな利益を確定したいです。</a:t>
              </a:r>
            </a:p>
            <a:p>
              <a:r>
                <a:rPr kumimoji="1" lang="ja-JP" altLang="en-US" sz="1400">
                  <a:solidFill>
                    <a:schemeClr val="tx1"/>
                  </a:solidFill>
                </a:rPr>
                <a:t>１年ごとに得られる利益がどうなるか楽しみであると同時に、ソラーレ社の底力を垣間見ることができました。</a:t>
              </a:r>
            </a:p>
            <a:p>
              <a:r>
                <a:rPr kumimoji="1" lang="ja-JP" altLang="en-US" sz="1400">
                  <a:solidFill>
                    <a:schemeClr val="tx1"/>
                  </a:solidFill>
                </a:rPr>
                <a:t>追伸 自身の利益が元手と同額になったら熊本へ遊びに行きたいです。井手父子と熊本本校の生徒さんと交流できれば幸いです。</a:t>
              </a:r>
            </a:p>
          </p:txBody>
        </p:sp>
      </p:grpSp>
      <p:grpSp>
        <p:nvGrpSpPr>
          <p:cNvPr id="3" name="グループ化 2">
            <a:extLst>
              <a:ext uri="{FF2B5EF4-FFF2-40B4-BE49-F238E27FC236}">
                <a16:creationId xmlns:a16="http://schemas.microsoft.com/office/drawing/2014/main" id="{55C563C8-514C-79B3-9F30-ED83F26408FD}"/>
              </a:ext>
            </a:extLst>
          </p:cNvPr>
          <p:cNvGrpSpPr/>
          <p:nvPr/>
        </p:nvGrpSpPr>
        <p:grpSpPr>
          <a:xfrm>
            <a:off x="669036" y="2014474"/>
            <a:ext cx="10853928" cy="1613873"/>
            <a:chOff x="669036" y="1924594"/>
            <a:chExt cx="10853928" cy="1613873"/>
          </a:xfrm>
        </p:grpSpPr>
        <p:sp>
          <p:nvSpPr>
            <p:cNvPr id="7" name="正方形/長方形 6">
              <a:extLst>
                <a:ext uri="{FF2B5EF4-FFF2-40B4-BE49-F238E27FC236}">
                  <a16:creationId xmlns:a16="http://schemas.microsoft.com/office/drawing/2014/main" id="{E5836B2C-1DC1-6649-BE6E-665F7462B007}"/>
                </a:ext>
              </a:extLst>
            </p:cNvPr>
            <p:cNvSpPr/>
            <p:nvPr/>
          </p:nvSpPr>
          <p:spPr>
            <a:xfrm>
              <a:off x="669036" y="1924594"/>
              <a:ext cx="10853928" cy="365125"/>
            </a:xfrm>
            <a:prstGeom prst="rect">
              <a:avLst/>
            </a:prstGeom>
            <a:solidFill>
              <a:srgbClr val="EE8012"/>
            </a:solid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a:t>塚本様（熊本</a:t>
              </a:r>
              <a:r>
                <a:rPr kumimoji="1" lang="en-US" altLang="ja-JP" b="1"/>
                <a:t>6</a:t>
              </a:r>
              <a:r>
                <a:rPr lang="en-US" altLang="ja-JP" b="1"/>
                <a:t>2</a:t>
              </a:r>
              <a:r>
                <a:rPr kumimoji="1" lang="ja-JP" altLang="en-US" b="1"/>
                <a:t>期 </a:t>
              </a:r>
              <a:r>
                <a:rPr kumimoji="1" lang="en-US" altLang="ja-JP" b="1"/>
                <a:t>2024</a:t>
              </a:r>
              <a:r>
                <a:rPr kumimoji="1" lang="ja-JP" altLang="en-US" b="1"/>
                <a:t>年</a:t>
              </a:r>
              <a:r>
                <a:rPr kumimoji="1" lang="en-US" altLang="ja-JP" b="1"/>
                <a:t>10</a:t>
              </a:r>
              <a:r>
                <a:rPr kumimoji="1" lang="ja-JP" altLang="en-US" b="1"/>
                <a:t>月コメント）</a:t>
              </a:r>
            </a:p>
          </p:txBody>
        </p:sp>
        <p:sp>
          <p:nvSpPr>
            <p:cNvPr id="8" name="正方形/長方形 7">
              <a:extLst>
                <a:ext uri="{FF2B5EF4-FFF2-40B4-BE49-F238E27FC236}">
                  <a16:creationId xmlns:a16="http://schemas.microsoft.com/office/drawing/2014/main" id="{5A8E2D2A-E45C-5792-8B79-F78C2D7602E0}"/>
                </a:ext>
              </a:extLst>
            </p:cNvPr>
            <p:cNvSpPr/>
            <p:nvPr/>
          </p:nvSpPr>
          <p:spPr>
            <a:xfrm>
              <a:off x="669036" y="2289719"/>
              <a:ext cx="10853928" cy="1248748"/>
            </a:xfrm>
            <a:prstGeom prst="rect">
              <a:avLst/>
            </a:prstGeom>
            <a:no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sz="1400" b="0" i="0">
                  <a:solidFill>
                    <a:srgbClr val="333333"/>
                  </a:solidFill>
                  <a:effectLst/>
                  <a:latin typeface="-apple-system"/>
                </a:rPr>
                <a:t>今晩は</a:t>
              </a:r>
              <a:br>
                <a:rPr lang="ja-JP" altLang="en-US" sz="1400"/>
              </a:br>
              <a:r>
                <a:rPr lang="en-US" altLang="ja-JP" sz="1400" b="0" i="0">
                  <a:solidFill>
                    <a:srgbClr val="333333"/>
                  </a:solidFill>
                  <a:effectLst/>
                  <a:latin typeface="-apple-system"/>
                </a:rPr>
                <a:t>!!!!!!!!</a:t>
              </a:r>
              <a:r>
                <a:rPr lang="ja-JP" altLang="en-US" sz="1400" b="0" i="0">
                  <a:solidFill>
                    <a:srgbClr val="333333"/>
                  </a:solidFill>
                  <a:effectLst/>
                  <a:latin typeface="-apple-system"/>
                </a:rPr>
                <a:t>ミニ</a:t>
              </a:r>
              <a:r>
                <a:rPr lang="en-US" altLang="ja-JP" sz="1400" b="0" i="0">
                  <a:solidFill>
                    <a:srgbClr val="333333"/>
                  </a:solidFill>
                  <a:effectLst/>
                  <a:latin typeface="-apple-system"/>
                </a:rPr>
                <a:t>4</a:t>
              </a:r>
              <a:r>
                <a:rPr lang="ja-JP" altLang="en-US" sz="1400" b="0" i="0">
                  <a:solidFill>
                    <a:srgbClr val="333333"/>
                  </a:solidFill>
                  <a:effectLst/>
                  <a:latin typeface="-apple-system"/>
                </a:rPr>
                <a:t>枚で</a:t>
              </a:r>
              <a:r>
                <a:rPr lang="en-US" altLang="ja-JP" sz="1400" b="0" i="0">
                  <a:solidFill>
                    <a:srgbClr val="333333"/>
                  </a:solidFill>
                  <a:effectLst/>
                  <a:latin typeface="-apple-system"/>
                </a:rPr>
                <a:t>30</a:t>
              </a:r>
              <a:r>
                <a:rPr lang="ja-JP" altLang="en-US" sz="1400" b="0" i="0">
                  <a:solidFill>
                    <a:srgbClr val="333333"/>
                  </a:solidFill>
                  <a:effectLst/>
                  <a:latin typeface="-apple-system"/>
                </a:rPr>
                <a:t>万の利益でした</a:t>
              </a:r>
              <a:r>
                <a:rPr lang="en-US" altLang="ja-JP" sz="1400" b="0" i="0">
                  <a:solidFill>
                    <a:srgbClr val="333333"/>
                  </a:solidFill>
                  <a:effectLst/>
                  <a:latin typeface="-apple-system"/>
                </a:rPr>
                <a:t>!!!!!!!</a:t>
              </a:r>
              <a:br>
                <a:rPr lang="ja-JP" altLang="en-US" sz="1400"/>
              </a:br>
              <a:r>
                <a:rPr lang="ja-JP" altLang="en-US" sz="1400" b="0" i="0">
                  <a:solidFill>
                    <a:srgbClr val="333333"/>
                  </a:solidFill>
                  <a:effectLst/>
                  <a:latin typeface="-apple-system"/>
                </a:rPr>
                <a:t>細やかなアドバイスを頂き、ありがとうございました　☆*</a:t>
              </a:r>
              <a:r>
                <a:rPr lang="en-US" altLang="ja-JP" sz="1400" b="0" i="0">
                  <a:solidFill>
                    <a:srgbClr val="333333"/>
                  </a:solidFill>
                  <a:effectLst/>
                  <a:latin typeface="-apple-system"/>
                </a:rPr>
                <a:t>:.｡. o(≧▽≦)o .｡.:*☆</a:t>
              </a:r>
              <a:br>
                <a:rPr lang="ja-JP" altLang="en-US" sz="1400"/>
              </a:br>
              <a:r>
                <a:rPr lang="ja-JP" altLang="en-US" sz="1400" b="0" i="0">
                  <a:solidFill>
                    <a:srgbClr val="333333"/>
                  </a:solidFill>
                  <a:effectLst/>
                  <a:latin typeface="-apple-system"/>
                </a:rPr>
                <a:t>感謝の気持ちでいっぱいです</a:t>
              </a:r>
              <a:br>
                <a:rPr lang="ja-JP" altLang="en-US" sz="1400"/>
              </a:br>
              <a:r>
                <a:rPr lang="ja-JP" altLang="en-US" sz="1400" b="0" i="0">
                  <a:solidFill>
                    <a:srgbClr val="333333"/>
                  </a:solidFill>
                  <a:effectLst/>
                  <a:latin typeface="-apple-system"/>
                </a:rPr>
                <a:t>今後ともよろしくお願い致します</a:t>
              </a:r>
              <a:endParaRPr kumimoji="1" lang="ja-JP" altLang="en-US" sz="1400">
                <a:solidFill>
                  <a:schemeClr val="tx1"/>
                </a:solidFill>
              </a:endParaRPr>
            </a:p>
          </p:txBody>
        </p:sp>
      </p:grpSp>
    </p:spTree>
    <p:extLst>
      <p:ext uri="{BB962C8B-B14F-4D97-AF65-F5344CB8AC3E}">
        <p14:creationId xmlns:p14="http://schemas.microsoft.com/office/powerpoint/2010/main" val="1443626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3C26CEC-C56E-4477-BAAC-6EBFA92B4826}"/>
              </a:ext>
            </a:extLst>
          </p:cNvPr>
          <p:cNvSpPr>
            <a:spLocks noGrp="1"/>
          </p:cNvSpPr>
          <p:nvPr>
            <p:ph type="sldNum" sz="quarter" idx="12"/>
          </p:nvPr>
        </p:nvSpPr>
        <p:spPr>
          <a:xfrm>
            <a:off x="86106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8E8EB-2231-4FED-8F2A-3D5057EF1F40}"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52DF22A0-14F9-83AC-52C3-9D7E86E920A1}"/>
              </a:ext>
            </a:extLst>
          </p:cNvPr>
          <p:cNvGrpSpPr/>
          <p:nvPr/>
        </p:nvGrpSpPr>
        <p:grpSpPr>
          <a:xfrm>
            <a:off x="669036" y="2429355"/>
            <a:ext cx="10853928" cy="1999289"/>
            <a:chOff x="669036" y="1924594"/>
            <a:chExt cx="10853928" cy="1999289"/>
          </a:xfrm>
        </p:grpSpPr>
        <p:sp>
          <p:nvSpPr>
            <p:cNvPr id="13" name="正方形/長方形 12">
              <a:extLst>
                <a:ext uri="{FF2B5EF4-FFF2-40B4-BE49-F238E27FC236}">
                  <a16:creationId xmlns:a16="http://schemas.microsoft.com/office/drawing/2014/main" id="{A2F4835C-0C4B-E897-B7AF-8D9BB60CAD26}"/>
                </a:ext>
              </a:extLst>
            </p:cNvPr>
            <p:cNvSpPr/>
            <p:nvPr/>
          </p:nvSpPr>
          <p:spPr>
            <a:xfrm>
              <a:off x="669036" y="1924594"/>
              <a:ext cx="10853928" cy="365125"/>
            </a:xfrm>
            <a:prstGeom prst="rect">
              <a:avLst/>
            </a:prstGeom>
            <a:solidFill>
              <a:srgbClr val="EE8012"/>
            </a:solid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藤元様（熊本</a:t>
              </a:r>
              <a:r>
                <a:rPr kumimoji="1" lang="en-US" altLang="ja-JP"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65</a:t>
              </a: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期 </a:t>
              </a:r>
              <a:r>
                <a:rPr kumimoji="1" lang="en-US" altLang="ja-JP"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2024</a:t>
              </a: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年</a:t>
              </a:r>
              <a:r>
                <a:rPr lang="ja-JP" altLang="en-US" b="1">
                  <a:solidFill>
                    <a:prstClr val="white"/>
                  </a:solidFill>
                  <a:latin typeface="游ゴシック" panose="020F0502020204030204"/>
                  <a:ea typeface="游ゴシック" panose="020B0400000000000000" pitchFamily="50" charset="-128"/>
                </a:rPr>
                <a:t>６</a:t>
              </a: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月コメント）</a:t>
              </a:r>
            </a:p>
          </p:txBody>
        </p:sp>
        <p:sp>
          <p:nvSpPr>
            <p:cNvPr id="14" name="正方形/長方形 13">
              <a:extLst>
                <a:ext uri="{FF2B5EF4-FFF2-40B4-BE49-F238E27FC236}">
                  <a16:creationId xmlns:a16="http://schemas.microsoft.com/office/drawing/2014/main" id="{E60AC87D-819F-E0A1-F3C9-F23DB7146A33}"/>
                </a:ext>
              </a:extLst>
            </p:cNvPr>
            <p:cNvSpPr/>
            <p:nvPr/>
          </p:nvSpPr>
          <p:spPr>
            <a:xfrm>
              <a:off x="669036" y="2289719"/>
              <a:ext cx="10853928" cy="1634164"/>
            </a:xfrm>
            <a:prstGeom prst="rect">
              <a:avLst/>
            </a:prstGeom>
            <a:no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rPr>
                <a:t>創業２０周年目、誠におめでとうございます。</a:t>
              </a:r>
            </a:p>
            <a:p>
              <a:r>
                <a:rPr kumimoji="1" lang="ja-JP" altLang="en-US" sz="1400">
                  <a:solidFill>
                    <a:schemeClr val="tx1"/>
                  </a:solidFill>
                </a:rPr>
                <a:t>私は本サービスを利用させて頂き早２年になります。先月末に予告メールが届いた後に本番メールが届きました。新規買い注文後に日経平均株価が上げ下げ変動していく様子を見ながら、私の心はまるで恋する乙女の様にドキドキ、ワクワク大当たりを期待しておりました。</a:t>
              </a:r>
            </a:p>
            <a:p>
              <a:r>
                <a:rPr kumimoji="1" lang="ja-JP" altLang="en-US" sz="1400">
                  <a:solidFill>
                    <a:schemeClr val="tx1"/>
                  </a:solidFill>
                </a:rPr>
                <a:t>結果、勝利する事が出来て嬉しくて、本サービスを利用させて頂いてて良かったなと実感しました。私が本サービスを始める前はまるで貧乏神の様でしたが、始めた後は、貧乏神が退散して生活が良くなりました。ソラーレ様には感謝、感謝です。今後とも宜しくお願い申し上げます。</a:t>
              </a:r>
            </a:p>
          </p:txBody>
        </p:sp>
      </p:grpSp>
      <p:grpSp>
        <p:nvGrpSpPr>
          <p:cNvPr id="17" name="グループ化 16">
            <a:extLst>
              <a:ext uri="{FF2B5EF4-FFF2-40B4-BE49-F238E27FC236}">
                <a16:creationId xmlns:a16="http://schemas.microsoft.com/office/drawing/2014/main" id="{610902E4-9526-46B3-91C8-C3B125E8D6FE}"/>
              </a:ext>
            </a:extLst>
          </p:cNvPr>
          <p:cNvGrpSpPr/>
          <p:nvPr/>
        </p:nvGrpSpPr>
        <p:grpSpPr>
          <a:xfrm>
            <a:off x="669036" y="235523"/>
            <a:ext cx="10853928" cy="2066729"/>
            <a:chOff x="669036" y="1924594"/>
            <a:chExt cx="10853928" cy="2066729"/>
          </a:xfrm>
        </p:grpSpPr>
        <p:sp>
          <p:nvSpPr>
            <p:cNvPr id="18" name="正方形/長方形 17">
              <a:extLst>
                <a:ext uri="{FF2B5EF4-FFF2-40B4-BE49-F238E27FC236}">
                  <a16:creationId xmlns:a16="http://schemas.microsoft.com/office/drawing/2014/main" id="{CD337AED-784E-715E-C3B6-F322364515E8}"/>
                </a:ext>
              </a:extLst>
            </p:cNvPr>
            <p:cNvSpPr/>
            <p:nvPr/>
          </p:nvSpPr>
          <p:spPr>
            <a:xfrm>
              <a:off x="669036" y="1924594"/>
              <a:ext cx="10853928" cy="365125"/>
            </a:xfrm>
            <a:prstGeom prst="rect">
              <a:avLst/>
            </a:prstGeom>
            <a:solidFill>
              <a:srgbClr val="EE8012"/>
            </a:solid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a:t>遠山様（熊本</a:t>
              </a:r>
              <a:r>
                <a:rPr kumimoji="1" lang="en-US" altLang="ja-JP" b="1"/>
                <a:t>27</a:t>
              </a:r>
              <a:r>
                <a:rPr kumimoji="1" lang="ja-JP" altLang="en-US" b="1"/>
                <a:t>期 </a:t>
              </a:r>
              <a:r>
                <a:rPr kumimoji="1" lang="en-US" altLang="ja-JP" b="1"/>
                <a:t>2024</a:t>
              </a:r>
              <a:r>
                <a:rPr kumimoji="1" lang="ja-JP" altLang="en-US" b="1"/>
                <a:t>年</a:t>
              </a:r>
              <a:r>
                <a:rPr lang="ja-JP" altLang="en-US" b="1"/>
                <a:t>６</a:t>
              </a:r>
              <a:r>
                <a:rPr kumimoji="1" lang="ja-JP" altLang="en-US" b="1"/>
                <a:t>月コメント）</a:t>
              </a:r>
            </a:p>
          </p:txBody>
        </p:sp>
        <p:sp>
          <p:nvSpPr>
            <p:cNvPr id="19" name="正方形/長方形 18">
              <a:extLst>
                <a:ext uri="{FF2B5EF4-FFF2-40B4-BE49-F238E27FC236}">
                  <a16:creationId xmlns:a16="http://schemas.microsoft.com/office/drawing/2014/main" id="{EDEBD1EF-5C30-5032-AA8A-491A8A44894A}"/>
                </a:ext>
              </a:extLst>
            </p:cNvPr>
            <p:cNvSpPr/>
            <p:nvPr/>
          </p:nvSpPr>
          <p:spPr>
            <a:xfrm>
              <a:off x="669036" y="2289719"/>
              <a:ext cx="10853928" cy="1701604"/>
            </a:xfrm>
            <a:prstGeom prst="rect">
              <a:avLst/>
            </a:prstGeom>
            <a:no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rPr>
                <a:t>前回に続いて今回も大きな利益を得る事が出来ました。（前回は３７万円の利益）</a:t>
              </a:r>
            </a:p>
            <a:p>
              <a:r>
                <a:rPr kumimoji="1" lang="ja-JP" altLang="en-US" sz="1400">
                  <a:solidFill>
                    <a:schemeClr val="tx1"/>
                  </a:solidFill>
                </a:rPr>
                <a:t>実は今回、私取引中に重大なミスを犯しました。</a:t>
              </a:r>
            </a:p>
            <a:p>
              <a:r>
                <a:rPr kumimoji="1" lang="ja-JP" altLang="en-US" sz="1400">
                  <a:solidFill>
                    <a:schemeClr val="tx1"/>
                  </a:solidFill>
                </a:rPr>
                <a:t>それは、買い約定済と未約定があり、翌日、未約定については取り消しの</a:t>
              </a:r>
            </a:p>
            <a:p>
              <a:r>
                <a:rPr kumimoji="1" lang="ja-JP" altLang="en-US" sz="1400">
                  <a:solidFill>
                    <a:schemeClr val="tx1"/>
                  </a:solidFill>
                </a:rPr>
                <a:t>メールが届き、未約定のものを取り消したつもりが、約定済（に関する決済注文）を取り消してしまいました。処理方法を問い合わせたところ、早速明確、丁寧にサポートして頂き、解決する事ができました。ありがとうございました。</a:t>
              </a:r>
            </a:p>
            <a:p>
              <a:r>
                <a:rPr lang="ja-JP" altLang="en-US" sz="1400">
                  <a:solidFill>
                    <a:schemeClr val="tx1"/>
                  </a:solidFill>
                </a:rPr>
                <a:t>ソラーレ投資顧問</a:t>
              </a:r>
              <a:r>
                <a:rPr kumimoji="1" lang="ja-JP" altLang="en-US" sz="1400">
                  <a:solidFill>
                    <a:schemeClr val="tx1"/>
                  </a:solidFill>
                </a:rPr>
                <a:t>は絶対信頼できるパートナーだと感じました。</a:t>
              </a:r>
            </a:p>
            <a:p>
              <a:r>
                <a:rPr kumimoji="1" lang="ja-JP" altLang="en-US" sz="1400">
                  <a:solidFill>
                    <a:schemeClr val="tx1"/>
                  </a:solidFill>
                </a:rPr>
                <a:t>迷っている方、安心して投資できますよ。</a:t>
              </a:r>
            </a:p>
          </p:txBody>
        </p:sp>
      </p:grpSp>
      <p:grpSp>
        <p:nvGrpSpPr>
          <p:cNvPr id="2" name="グループ化 1">
            <a:extLst>
              <a:ext uri="{FF2B5EF4-FFF2-40B4-BE49-F238E27FC236}">
                <a16:creationId xmlns:a16="http://schemas.microsoft.com/office/drawing/2014/main" id="{52DF22A0-14F9-83AC-52C3-9D7E86E920A1}"/>
              </a:ext>
            </a:extLst>
          </p:cNvPr>
          <p:cNvGrpSpPr/>
          <p:nvPr/>
        </p:nvGrpSpPr>
        <p:grpSpPr>
          <a:xfrm>
            <a:off x="669036" y="4614430"/>
            <a:ext cx="10853928" cy="1897227"/>
            <a:chOff x="669036" y="1924594"/>
            <a:chExt cx="10853928" cy="1897227"/>
          </a:xfrm>
        </p:grpSpPr>
        <p:sp>
          <p:nvSpPr>
            <p:cNvPr id="3" name="正方形/長方形 2">
              <a:extLst>
                <a:ext uri="{FF2B5EF4-FFF2-40B4-BE49-F238E27FC236}">
                  <a16:creationId xmlns:a16="http://schemas.microsoft.com/office/drawing/2014/main" id="{A2F4835C-0C4B-E897-B7AF-8D9BB60CAD26}"/>
                </a:ext>
              </a:extLst>
            </p:cNvPr>
            <p:cNvSpPr/>
            <p:nvPr/>
          </p:nvSpPr>
          <p:spPr>
            <a:xfrm>
              <a:off x="669036" y="1924594"/>
              <a:ext cx="10853928" cy="365125"/>
            </a:xfrm>
            <a:prstGeom prst="rect">
              <a:avLst/>
            </a:prstGeom>
            <a:solidFill>
              <a:srgbClr val="EE8012"/>
            </a:solid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b="1"/>
                <a:t>井手</a:t>
              </a:r>
              <a:r>
                <a:rPr kumimoji="1" lang="ja-JP" altLang="en-US" b="1"/>
                <a:t>様（熊本</a:t>
              </a:r>
              <a:r>
                <a:rPr kumimoji="1" lang="en-US" altLang="ja-JP" b="1"/>
                <a:t>24</a:t>
              </a:r>
              <a:r>
                <a:rPr kumimoji="1" lang="ja-JP" altLang="en-US" b="1"/>
                <a:t>期 </a:t>
              </a:r>
              <a:r>
                <a:rPr kumimoji="1" lang="en-US" altLang="ja-JP" b="1"/>
                <a:t>2024</a:t>
              </a:r>
              <a:r>
                <a:rPr kumimoji="1" lang="ja-JP" altLang="en-US" b="1"/>
                <a:t>年</a:t>
              </a:r>
              <a:r>
                <a:rPr lang="ja-JP" altLang="en-US" b="1"/>
                <a:t>６</a:t>
              </a:r>
              <a:r>
                <a:rPr kumimoji="1" lang="ja-JP" altLang="en-US" b="1"/>
                <a:t>月コメント）</a:t>
              </a:r>
            </a:p>
          </p:txBody>
        </p:sp>
        <p:sp>
          <p:nvSpPr>
            <p:cNvPr id="4" name="正方形/長方形 3">
              <a:extLst>
                <a:ext uri="{FF2B5EF4-FFF2-40B4-BE49-F238E27FC236}">
                  <a16:creationId xmlns:a16="http://schemas.microsoft.com/office/drawing/2014/main" id="{E60AC87D-819F-E0A1-F3C9-F23DB7146A33}"/>
                </a:ext>
              </a:extLst>
            </p:cNvPr>
            <p:cNvSpPr/>
            <p:nvPr/>
          </p:nvSpPr>
          <p:spPr>
            <a:xfrm>
              <a:off x="669036" y="2289719"/>
              <a:ext cx="10853928" cy="1532102"/>
            </a:xfrm>
            <a:prstGeom prst="rect">
              <a:avLst/>
            </a:prstGeom>
            <a:no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rPr>
                <a:t>私は、熊本地震後、株の取引きを止めていました。昨年の</a:t>
              </a:r>
              <a:r>
                <a:rPr kumimoji="1" lang="en-US" altLang="ja-JP" sz="1400">
                  <a:solidFill>
                    <a:schemeClr val="tx1"/>
                  </a:solidFill>
                </a:rPr>
                <a:t>11</a:t>
              </a:r>
              <a:r>
                <a:rPr kumimoji="1" lang="ja-JP" altLang="en-US" sz="1400">
                  <a:solidFill>
                    <a:schemeClr val="tx1"/>
                  </a:solidFill>
                </a:rPr>
                <a:t>月に「日経先物アシストメール」の案内のはがきが届き、最初は、迷いましたが、時間的に余裕もできたので思い切って受講をきめました。先物は、怖いというイメージがありましたが、先生方を信じて申し込みました</a:t>
              </a:r>
            </a:p>
            <a:p>
              <a:r>
                <a:rPr kumimoji="1" lang="ja-JP" altLang="en-US" sz="1400">
                  <a:solidFill>
                    <a:schemeClr val="tx1"/>
                  </a:solidFill>
                </a:rPr>
                <a:t>そして、今回、（準備資金に対して）</a:t>
              </a:r>
              <a:r>
                <a:rPr kumimoji="1" lang="en-US" altLang="ja-JP" sz="1400">
                  <a:solidFill>
                    <a:schemeClr val="tx1"/>
                  </a:solidFill>
                </a:rPr>
                <a:t>20</a:t>
              </a:r>
              <a:r>
                <a:rPr kumimoji="1" lang="ja-JP" altLang="en-US" sz="1400">
                  <a:solidFill>
                    <a:schemeClr val="tx1"/>
                  </a:solidFill>
                </a:rPr>
                <a:t>％の利益を上げる事できました。僅か</a:t>
              </a:r>
              <a:r>
                <a:rPr kumimoji="1" lang="en-US" altLang="ja-JP" sz="1400">
                  <a:solidFill>
                    <a:schemeClr val="tx1"/>
                  </a:solidFill>
                </a:rPr>
                <a:t>1</a:t>
              </a:r>
              <a:r>
                <a:rPr kumimoji="1" lang="ja-JP" altLang="en-US" sz="1400">
                  <a:solidFill>
                    <a:schemeClr val="tx1"/>
                  </a:solidFill>
                </a:rPr>
                <a:t>週間でです。最高じゃないですか。</a:t>
              </a:r>
            </a:p>
            <a:p>
              <a:r>
                <a:rPr kumimoji="1" lang="ja-JP" altLang="en-US" sz="1400">
                  <a:solidFill>
                    <a:schemeClr val="tx1"/>
                  </a:solidFill>
                </a:rPr>
                <a:t>太星さん感謝してます、何回も電話しても、丁寧に教えてくださりありがとうございました。</a:t>
              </a:r>
            </a:p>
            <a:p>
              <a:r>
                <a:rPr kumimoji="1" lang="ja-JP" altLang="en-US" sz="1400">
                  <a:solidFill>
                    <a:schemeClr val="tx1"/>
                  </a:solidFill>
                </a:rPr>
                <a:t>今後ともよろしくお願いいたします。</a:t>
              </a:r>
            </a:p>
          </p:txBody>
        </p:sp>
      </p:grpSp>
    </p:spTree>
    <p:extLst>
      <p:ext uri="{BB962C8B-B14F-4D97-AF65-F5344CB8AC3E}">
        <p14:creationId xmlns:p14="http://schemas.microsoft.com/office/powerpoint/2010/main" val="1947883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572494" y="616966"/>
            <a:ext cx="11047013" cy="733863"/>
          </a:xfrm>
        </p:spPr>
        <p:txBody>
          <a:bodyPr anchor="b">
            <a:normAutofit/>
          </a:bodyPr>
          <a:lstStyle/>
          <a:p>
            <a:r>
              <a:rPr kumimoji="1" lang="ja-JP" altLang="en-US" sz="4200">
                <a:latin typeface="ＤＦ平成明朝体W7" panose="02020709000000000000" pitchFamily="17" charset="-128"/>
                <a:ea typeface="ＤＦ平成明朝体W7" panose="02020709000000000000" pitchFamily="17" charset="-128"/>
              </a:rPr>
              <a:t>日経先物とは？</a:t>
            </a:r>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コンテンツ プレースホルダー 2">
            <a:extLst>
              <a:ext uri="{FF2B5EF4-FFF2-40B4-BE49-F238E27FC236}">
                <a16:creationId xmlns:a16="http://schemas.microsoft.com/office/drawing/2014/main" id="{81FF401C-813D-4F39-B949-5EDDD1E1CEA3}"/>
              </a:ext>
            </a:extLst>
          </p:cNvPr>
          <p:cNvSpPr>
            <a:spLocks noGrp="1"/>
          </p:cNvSpPr>
          <p:nvPr>
            <p:ph idx="1"/>
          </p:nvPr>
        </p:nvSpPr>
        <p:spPr>
          <a:xfrm>
            <a:off x="1074819" y="1925167"/>
            <a:ext cx="10972801" cy="4759732"/>
          </a:xfrm>
        </p:spPr>
        <p:txBody>
          <a:bodyPr anchor="t">
            <a:noAutofit/>
          </a:bodyPr>
          <a:lstStyle/>
          <a:p>
            <a:pPr marL="0" indent="0">
              <a:spcAft>
                <a:spcPts val="600"/>
              </a:spcAft>
              <a:buNone/>
            </a:pPr>
            <a:r>
              <a:rPr lang="ja-JP" altLang="en-US">
                <a:latin typeface="ＤＦ平成明朝体W7" panose="02020709000000000000" pitchFamily="17" charset="-128"/>
                <a:ea typeface="ＤＦ平成明朝体W7" panose="02020709000000000000" pitchFamily="17" charset="-128"/>
              </a:rPr>
              <a:t>１、日経平均株価を個別株のように売買する取引です。</a:t>
            </a:r>
            <a:endParaRPr lang="en-US" altLang="ja-JP">
              <a:latin typeface="ＤＦ平成明朝体W7" panose="02020709000000000000" pitchFamily="17" charset="-128"/>
              <a:ea typeface="ＤＦ平成明朝体W7" panose="02020709000000000000" pitchFamily="17" charset="-128"/>
            </a:endParaRPr>
          </a:p>
          <a:p>
            <a:pPr marL="0" indent="0">
              <a:spcAft>
                <a:spcPts val="600"/>
              </a:spcAft>
              <a:buNone/>
            </a:pPr>
            <a:r>
              <a:rPr lang="ja-JP" altLang="en-US">
                <a:latin typeface="ＤＦ平成明朝体W7" panose="02020709000000000000" pitchFamily="17" charset="-128"/>
                <a:ea typeface="ＤＦ平成明朝体W7" panose="02020709000000000000" pitchFamily="17" charset="-128"/>
              </a:rPr>
              <a:t>２、買い建て、売り建て両方狙えます。</a:t>
            </a:r>
            <a:endParaRPr lang="en-US" altLang="ja-JP">
              <a:latin typeface="ＤＦ平成明朝体W7" panose="02020709000000000000" pitchFamily="17" charset="-128"/>
              <a:ea typeface="ＤＦ平成明朝体W7" panose="02020709000000000000" pitchFamily="17" charset="-128"/>
            </a:endParaRPr>
          </a:p>
          <a:p>
            <a:pPr marL="0" indent="0">
              <a:spcAft>
                <a:spcPts val="600"/>
              </a:spcAft>
              <a:buNone/>
            </a:pPr>
            <a:r>
              <a:rPr lang="ja-JP" altLang="en-US">
                <a:latin typeface="ＤＦ平成明朝体W7" panose="02020709000000000000" pitchFamily="17" charset="-128"/>
                <a:ea typeface="ＤＦ平成明朝体W7" panose="02020709000000000000" pitchFamily="17" charset="-128"/>
              </a:rPr>
              <a:t>３、日経先物は「先物オプション口座」で取引します。</a:t>
            </a:r>
            <a:endParaRPr lang="en-US" altLang="ja-JP">
              <a:latin typeface="ＤＦ平成明朝体W7" panose="02020709000000000000" pitchFamily="17" charset="-128"/>
              <a:ea typeface="ＤＦ平成明朝体W7" panose="02020709000000000000" pitchFamily="17" charset="-128"/>
            </a:endParaRPr>
          </a:p>
          <a:p>
            <a:pPr marL="0" indent="0">
              <a:spcAft>
                <a:spcPts val="600"/>
              </a:spcAft>
              <a:buNone/>
            </a:pPr>
            <a:r>
              <a:rPr lang="ja-JP" altLang="en-US">
                <a:latin typeface="ＤＦ平成明朝体W7" panose="02020709000000000000" pitchFamily="17" charset="-128"/>
                <a:ea typeface="ＤＦ平成明朝体W7" panose="02020709000000000000" pitchFamily="17" charset="-128"/>
              </a:rPr>
              <a:t>４、手数料はとても安く、ミニ１枚当り３８</a:t>
            </a:r>
            <a:r>
              <a:rPr lang="en-US" altLang="ja-JP">
                <a:latin typeface="ＤＦ平成明朝体W7" panose="02020709000000000000" pitchFamily="17" charset="-128"/>
                <a:ea typeface="ＤＦ平成明朝体W7" panose="02020709000000000000" pitchFamily="17" charset="-128"/>
              </a:rPr>
              <a:t>.</a:t>
            </a:r>
            <a:r>
              <a:rPr lang="ja-JP" altLang="en-US">
                <a:latin typeface="ＤＦ平成明朝体W7" panose="02020709000000000000" pitchFamily="17" charset="-128"/>
                <a:ea typeface="ＤＦ平成明朝体W7" panose="02020709000000000000" pitchFamily="17" charset="-128"/>
              </a:rPr>
              <a:t>５円です。</a:t>
            </a:r>
            <a:endParaRPr lang="en-US" altLang="ja-JP">
              <a:latin typeface="ＤＦ平成明朝体W7" panose="02020709000000000000" pitchFamily="17" charset="-128"/>
              <a:ea typeface="ＤＦ平成明朝体W7" panose="02020709000000000000" pitchFamily="17" charset="-128"/>
            </a:endParaRPr>
          </a:p>
          <a:p>
            <a:pPr marL="0" indent="0">
              <a:spcAft>
                <a:spcPts val="600"/>
              </a:spcAft>
              <a:buNone/>
            </a:pPr>
            <a:r>
              <a:rPr lang="ja-JP" altLang="en-US">
                <a:latin typeface="ＤＦ平成明朝体W7" panose="02020709000000000000" pitchFamily="17" charset="-128"/>
                <a:ea typeface="ＤＦ平成明朝体W7" panose="02020709000000000000" pitchFamily="17" charset="-128"/>
              </a:rPr>
              <a:t>５、限月があり、３の倍数月の２週目で切り替わります。</a:t>
            </a:r>
            <a:endParaRPr lang="en-US" altLang="ja-JP">
              <a:latin typeface="ＤＦ平成明朝体W7" panose="02020709000000000000" pitchFamily="17" charset="-128"/>
              <a:ea typeface="ＤＦ平成明朝体W7" panose="02020709000000000000" pitchFamily="17" charset="-128"/>
            </a:endParaRPr>
          </a:p>
          <a:p>
            <a:pPr marL="0" indent="0">
              <a:spcAft>
                <a:spcPts val="600"/>
              </a:spcAft>
              <a:buNone/>
            </a:pPr>
            <a:r>
              <a:rPr lang="ja-JP" altLang="en-US">
                <a:latin typeface="ＤＦ平成明朝体W7" panose="02020709000000000000" pitchFamily="17" charset="-128"/>
                <a:ea typeface="ＤＦ平成明朝体W7" panose="02020709000000000000" pitchFamily="17" charset="-128"/>
              </a:rPr>
              <a:t>６、最低必要証拠金を入金しておく必要があります。</a:t>
            </a:r>
            <a:endParaRPr lang="en-US" altLang="ja-JP">
              <a:latin typeface="ＤＦ平成明朝体W7" panose="02020709000000000000" pitchFamily="17" charset="-128"/>
              <a:ea typeface="ＤＦ平成明朝体W7" panose="02020709000000000000" pitchFamily="17" charset="-128"/>
            </a:endParaRPr>
          </a:p>
          <a:p>
            <a:pPr marL="0" indent="0">
              <a:spcAft>
                <a:spcPts val="600"/>
              </a:spcAft>
              <a:buNone/>
            </a:pPr>
            <a:r>
              <a:rPr lang="ja-JP" altLang="en-US">
                <a:latin typeface="ＤＦ平成明朝体W7" panose="02020709000000000000" pitchFamily="17" charset="-128"/>
                <a:ea typeface="ＤＦ平成明朝体W7" panose="02020709000000000000" pitchFamily="17" charset="-128"/>
              </a:rPr>
              <a:t>７、夜間取引があります。</a:t>
            </a:r>
            <a:endParaRPr lang="en-US" altLang="ja-JP">
              <a:latin typeface="ＤＦ平成明朝体W7" panose="02020709000000000000" pitchFamily="17" charset="-128"/>
              <a:ea typeface="ＤＦ平成明朝体W7" panose="02020709000000000000" pitchFamily="17" charset="-128"/>
            </a:endParaRPr>
          </a:p>
          <a:p>
            <a:pPr marL="0" indent="0">
              <a:spcAft>
                <a:spcPts val="600"/>
              </a:spcAft>
              <a:buNone/>
            </a:pPr>
            <a:r>
              <a:rPr lang="ja-JP" altLang="en-US">
                <a:latin typeface="ＤＦ平成明朝体W7" panose="02020709000000000000" pitchFamily="17" charset="-128"/>
                <a:ea typeface="ＤＦ平成明朝体W7" panose="02020709000000000000" pitchFamily="17" charset="-128"/>
              </a:rPr>
              <a:t>８、大きなレバレッジが魅力です。</a:t>
            </a:r>
            <a:endParaRPr lang="en-US" altLang="ja-JP">
              <a:latin typeface="ＤＦ平成明朝体W7" panose="02020709000000000000" pitchFamily="17" charset="-128"/>
              <a:ea typeface="ＤＦ平成明朝体W7" panose="02020709000000000000" pitchFamily="17" charset="-128"/>
            </a:endParaRPr>
          </a:p>
        </p:txBody>
      </p:sp>
      <p:sp>
        <p:nvSpPr>
          <p:cNvPr id="3" name="スライド番号プレースホルダー 2">
            <a:extLst>
              <a:ext uri="{FF2B5EF4-FFF2-40B4-BE49-F238E27FC236}">
                <a16:creationId xmlns:a16="http://schemas.microsoft.com/office/drawing/2014/main" id="{8E570D9B-A5E6-44B2-92D9-269BAC64D87B}"/>
              </a:ext>
            </a:extLst>
          </p:cNvPr>
          <p:cNvSpPr>
            <a:spLocks noGrp="1"/>
          </p:cNvSpPr>
          <p:nvPr>
            <p:ph type="sldNum" sz="quarter" idx="12"/>
          </p:nvPr>
        </p:nvSpPr>
        <p:spPr/>
        <p:txBody>
          <a:bodyPr/>
          <a:lstStyle/>
          <a:p>
            <a:fld id="{4C58E8EB-2231-4FED-8F2A-3D5057EF1F40}" type="slidenum">
              <a:rPr kumimoji="1" lang="ja-JP" altLang="en-US" smtClean="0"/>
              <a:t>2</a:t>
            </a:fld>
            <a:endParaRPr kumimoji="1" lang="ja-JP" altLang="en-US"/>
          </a:p>
        </p:txBody>
      </p:sp>
    </p:spTree>
    <p:extLst>
      <p:ext uri="{BB962C8B-B14F-4D97-AF65-F5344CB8AC3E}">
        <p14:creationId xmlns:p14="http://schemas.microsoft.com/office/powerpoint/2010/main" val="2232995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3C26CEC-C56E-4477-BAAC-6EBFA92B4826}"/>
              </a:ext>
            </a:extLst>
          </p:cNvPr>
          <p:cNvSpPr>
            <a:spLocks noGrp="1"/>
          </p:cNvSpPr>
          <p:nvPr>
            <p:ph type="sldNum" sz="quarter" idx="12"/>
          </p:nvPr>
        </p:nvSpPr>
        <p:spPr>
          <a:xfrm>
            <a:off x="9448800" y="656060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8E8EB-2231-4FED-8F2A-3D5057EF1F40}"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pSp>
        <p:nvGrpSpPr>
          <p:cNvPr id="2" name="グループ化 1">
            <a:extLst>
              <a:ext uri="{FF2B5EF4-FFF2-40B4-BE49-F238E27FC236}">
                <a16:creationId xmlns:a16="http://schemas.microsoft.com/office/drawing/2014/main" id="{A54D4559-BB8E-2D82-3FEE-2316A10470F8}"/>
              </a:ext>
            </a:extLst>
          </p:cNvPr>
          <p:cNvGrpSpPr/>
          <p:nvPr/>
        </p:nvGrpSpPr>
        <p:grpSpPr>
          <a:xfrm>
            <a:off x="669036" y="2091735"/>
            <a:ext cx="10853928" cy="4651433"/>
            <a:chOff x="669036" y="1924594"/>
            <a:chExt cx="10853928" cy="4651433"/>
          </a:xfrm>
        </p:grpSpPr>
        <p:sp>
          <p:nvSpPr>
            <p:cNvPr id="3" name="正方形/長方形 2">
              <a:extLst>
                <a:ext uri="{FF2B5EF4-FFF2-40B4-BE49-F238E27FC236}">
                  <a16:creationId xmlns:a16="http://schemas.microsoft.com/office/drawing/2014/main" id="{DDFE2E0F-91E4-5733-D525-583773695AA1}"/>
                </a:ext>
              </a:extLst>
            </p:cNvPr>
            <p:cNvSpPr/>
            <p:nvPr/>
          </p:nvSpPr>
          <p:spPr>
            <a:xfrm>
              <a:off x="669036" y="1924594"/>
              <a:ext cx="10853928" cy="365125"/>
            </a:xfrm>
            <a:prstGeom prst="rect">
              <a:avLst/>
            </a:prstGeom>
            <a:solidFill>
              <a:srgbClr val="EE8012"/>
            </a:solid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藤元様（熊本</a:t>
              </a:r>
              <a:r>
                <a:rPr kumimoji="1" lang="en-US" altLang="ja-JP"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65</a:t>
              </a: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期 </a:t>
              </a:r>
              <a:r>
                <a:rPr kumimoji="1" lang="en-US" altLang="ja-JP"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2023</a:t>
              </a: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年</a:t>
              </a:r>
              <a:r>
                <a:rPr kumimoji="1" lang="en-US" altLang="ja-JP"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10</a:t>
              </a: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月コメント）</a:t>
              </a:r>
            </a:p>
          </p:txBody>
        </p:sp>
        <p:sp>
          <p:nvSpPr>
            <p:cNvPr id="7" name="正方形/長方形 6">
              <a:extLst>
                <a:ext uri="{FF2B5EF4-FFF2-40B4-BE49-F238E27FC236}">
                  <a16:creationId xmlns:a16="http://schemas.microsoft.com/office/drawing/2014/main" id="{3C39511F-6956-B051-2320-DEB9C7418870}"/>
                </a:ext>
              </a:extLst>
            </p:cNvPr>
            <p:cNvSpPr/>
            <p:nvPr/>
          </p:nvSpPr>
          <p:spPr>
            <a:xfrm>
              <a:off x="669036" y="2289719"/>
              <a:ext cx="10853928" cy="4286308"/>
            </a:xfrm>
            <a:prstGeom prst="rect">
              <a:avLst/>
            </a:prstGeom>
            <a:no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私は日経先物アシストメールを利用させて頂き</a:t>
              </a:r>
              <a:r>
                <a:rPr kumimoji="1" lang="en-US" altLang="ja-JP"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2</a:t>
              </a: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年目になります。始める前と後の私の大変化を紹介させて頂きます。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＜始める前＞</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株に対して難しいイメージがある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スマホ、</a:t>
              </a:r>
              <a:r>
                <a:rPr kumimoji="1" lang="en-US" altLang="ja-JP"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PC</a:t>
              </a: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が大の苦手</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服などは殆ど買わない</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美容室に殆ど行かず伸びた髪を一つに束ねていた</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旅行はしない</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老後の生活が不安</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a:solidFill>
                    <a:prstClr val="black"/>
                  </a:solidFill>
                  <a:latin typeface="游ゴシック" panose="020F0502020204030204"/>
                  <a:ea typeface="游ゴシック" panose="020B0400000000000000" pitchFamily="50" charset="-128"/>
                </a:rPr>
                <a:t>＜</a:t>
              </a: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始めた後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日経先物アシストメールのおかげで利益を出す事が出来ました😃</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先生方のおかげでスマホ、</a:t>
              </a:r>
              <a:r>
                <a:rPr kumimoji="1" lang="en-US" altLang="ja-JP"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PC</a:t>
              </a: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の苦手を克服出来ました😃</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服が買えるようになりました😃</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美容室に行って髪をバッサリイメージチェンジし、若返ったネ❣️と言われ嬉しい😃</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去年は国内、今年は生まれて初ての海外旅行✈️が出来ました</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夢と希望が湧いてきて毎日ハッピー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私はソラーレ投資顧問の優秀で親切な先生方に出会えて良かったです。私の人生を明と暗に二分したビフォーアフターが何よりの実証と思います。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ちなみに私は日経先物はミニの方でやってます。アシストメールに興味はあるけど、なかなか一歩踏み出せないと言う方は先ずはミニからデビューされてみられるのもよろしいかな？と思います。</a:t>
              </a:r>
            </a:p>
          </p:txBody>
        </p:sp>
      </p:grpSp>
      <p:grpSp>
        <p:nvGrpSpPr>
          <p:cNvPr id="20" name="グループ化 19">
            <a:extLst>
              <a:ext uri="{FF2B5EF4-FFF2-40B4-BE49-F238E27FC236}">
                <a16:creationId xmlns:a16="http://schemas.microsoft.com/office/drawing/2014/main" id="{52DF22A0-14F9-83AC-52C3-9D7E86E920A1}"/>
              </a:ext>
            </a:extLst>
          </p:cNvPr>
          <p:cNvGrpSpPr/>
          <p:nvPr/>
        </p:nvGrpSpPr>
        <p:grpSpPr>
          <a:xfrm>
            <a:off x="669036" y="114832"/>
            <a:ext cx="10853928" cy="1852161"/>
            <a:chOff x="669036" y="1924594"/>
            <a:chExt cx="10853928" cy="1852161"/>
          </a:xfrm>
        </p:grpSpPr>
        <p:sp>
          <p:nvSpPr>
            <p:cNvPr id="21" name="正方形/長方形 20">
              <a:extLst>
                <a:ext uri="{FF2B5EF4-FFF2-40B4-BE49-F238E27FC236}">
                  <a16:creationId xmlns:a16="http://schemas.microsoft.com/office/drawing/2014/main" id="{A2F4835C-0C4B-E897-B7AF-8D9BB60CAD26}"/>
                </a:ext>
              </a:extLst>
            </p:cNvPr>
            <p:cNvSpPr/>
            <p:nvPr/>
          </p:nvSpPr>
          <p:spPr>
            <a:xfrm>
              <a:off x="669036" y="1924594"/>
              <a:ext cx="10853928" cy="365125"/>
            </a:xfrm>
            <a:prstGeom prst="rect">
              <a:avLst/>
            </a:prstGeom>
            <a:solidFill>
              <a:srgbClr val="EE8012"/>
            </a:solid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a:t>遠山様（熊本</a:t>
              </a:r>
              <a:r>
                <a:rPr kumimoji="1" lang="en-US" altLang="ja-JP" b="1"/>
                <a:t>27</a:t>
              </a:r>
              <a:r>
                <a:rPr kumimoji="1" lang="ja-JP" altLang="en-US" b="1"/>
                <a:t>期 </a:t>
              </a:r>
              <a:r>
                <a:rPr kumimoji="1" lang="en-US" altLang="ja-JP" b="1"/>
                <a:t>2023</a:t>
              </a:r>
              <a:r>
                <a:rPr kumimoji="1" lang="ja-JP" altLang="en-US" b="1"/>
                <a:t>年</a:t>
              </a:r>
              <a:r>
                <a:rPr kumimoji="1" lang="en-US" altLang="ja-JP" b="1"/>
                <a:t>10</a:t>
              </a:r>
              <a:r>
                <a:rPr kumimoji="1" lang="ja-JP" altLang="en-US" b="1"/>
                <a:t>月コメント）</a:t>
              </a:r>
            </a:p>
          </p:txBody>
        </p:sp>
        <p:sp>
          <p:nvSpPr>
            <p:cNvPr id="22" name="正方形/長方形 21">
              <a:extLst>
                <a:ext uri="{FF2B5EF4-FFF2-40B4-BE49-F238E27FC236}">
                  <a16:creationId xmlns:a16="http://schemas.microsoft.com/office/drawing/2014/main" id="{E60AC87D-819F-E0A1-F3C9-F23DB7146A33}"/>
                </a:ext>
              </a:extLst>
            </p:cNvPr>
            <p:cNvSpPr/>
            <p:nvPr/>
          </p:nvSpPr>
          <p:spPr>
            <a:xfrm>
              <a:off x="669036" y="2289718"/>
              <a:ext cx="10853928" cy="1487037"/>
            </a:xfrm>
            <a:prstGeom prst="rect">
              <a:avLst/>
            </a:prstGeom>
            <a:no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rPr>
                <a:t>７８歳になる私が今月１０月（</a:t>
              </a:r>
              <a:r>
                <a:rPr kumimoji="1" lang="en-US" altLang="ja-JP" sz="1400">
                  <a:solidFill>
                    <a:schemeClr val="tx1"/>
                  </a:solidFill>
                </a:rPr>
                <a:t>2023</a:t>
              </a:r>
              <a:r>
                <a:rPr kumimoji="1" lang="ja-JP" altLang="en-US" sz="1400">
                  <a:solidFill>
                    <a:schemeClr val="tx1"/>
                  </a:solidFill>
                </a:rPr>
                <a:t>年</a:t>
              </a:r>
              <a:r>
                <a:rPr kumimoji="1" lang="en-US" altLang="ja-JP" sz="1400">
                  <a:solidFill>
                    <a:schemeClr val="tx1"/>
                  </a:solidFill>
                </a:rPr>
                <a:t>10</a:t>
              </a:r>
              <a:r>
                <a:rPr kumimoji="1" lang="ja-JP" altLang="en-US" sz="1400">
                  <a:solidFill>
                    <a:schemeClr val="tx1"/>
                  </a:solidFill>
                </a:rPr>
                <a:t>月）から日経先物アシストメールに入門し早速ミニ４枚で一勝目（利益額３７万円）をあげることができました。</a:t>
              </a:r>
            </a:p>
            <a:p>
              <a:r>
                <a:rPr kumimoji="1" lang="ja-JP" altLang="en-US" sz="1400">
                  <a:solidFill>
                    <a:schemeClr val="tx1"/>
                  </a:solidFill>
                </a:rPr>
                <a:t>買約定後状況の変化に伴う売値の修正メールも出され安心して利益確定を待つことができました。</a:t>
              </a:r>
            </a:p>
            <a:p>
              <a:r>
                <a:rPr kumimoji="1" lang="ja-JP" altLang="en-US" sz="1400">
                  <a:solidFill>
                    <a:schemeClr val="tx1"/>
                  </a:solidFill>
                </a:rPr>
                <a:t>入門して本当に良かったと思っています。</a:t>
              </a:r>
            </a:p>
            <a:p>
              <a:r>
                <a:rPr kumimoji="1" lang="ja-JP" altLang="en-US" sz="1400">
                  <a:solidFill>
                    <a:schemeClr val="tx1"/>
                  </a:solidFill>
                </a:rPr>
                <a:t>迷っている方、まだ考えていない方思いきって始めてみませんか。不明な点は何でも丁寧に教えてもらえますよ。</a:t>
              </a:r>
            </a:p>
          </p:txBody>
        </p:sp>
      </p:grpSp>
    </p:spTree>
    <p:extLst>
      <p:ext uri="{BB962C8B-B14F-4D97-AF65-F5344CB8AC3E}">
        <p14:creationId xmlns:p14="http://schemas.microsoft.com/office/powerpoint/2010/main" val="3876097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3C26CEC-C56E-4477-BAAC-6EBFA92B48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58E8EB-2231-4FED-8F2A-3D5057EF1F40}" type="slidenum">
              <a:rPr kumimoji="1" lang="ja-JP" altLang="en-US" sz="1200" b="0" i="0" u="none" strike="noStrike" kern="1200" cap="none" spc="0" normalizeH="0" baseline="0" noProof="0" smtClean="0">
                <a:ln>
                  <a:noFill/>
                </a:ln>
                <a:solidFill>
                  <a:prstClr val="black">
                    <a:tint val="75000"/>
                  </a:prst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tint val="75000"/>
                </a:prstClr>
              </a:solidFill>
              <a:effectLst/>
              <a:uLnTx/>
              <a:uFillTx/>
              <a:latin typeface="游ゴシック" panose="020F0502020204030204"/>
              <a:ea typeface="游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52DF22A0-14F9-83AC-52C3-9D7E86E920A1}"/>
              </a:ext>
            </a:extLst>
          </p:cNvPr>
          <p:cNvGrpSpPr/>
          <p:nvPr/>
        </p:nvGrpSpPr>
        <p:grpSpPr>
          <a:xfrm>
            <a:off x="669036" y="2285959"/>
            <a:ext cx="10853928" cy="2016969"/>
            <a:chOff x="669036" y="1924594"/>
            <a:chExt cx="10853928" cy="2016969"/>
          </a:xfrm>
        </p:grpSpPr>
        <p:sp>
          <p:nvSpPr>
            <p:cNvPr id="13" name="正方形/長方形 12">
              <a:extLst>
                <a:ext uri="{FF2B5EF4-FFF2-40B4-BE49-F238E27FC236}">
                  <a16:creationId xmlns:a16="http://schemas.microsoft.com/office/drawing/2014/main" id="{A2F4835C-0C4B-E897-B7AF-8D9BB60CAD26}"/>
                </a:ext>
              </a:extLst>
            </p:cNvPr>
            <p:cNvSpPr/>
            <p:nvPr/>
          </p:nvSpPr>
          <p:spPr>
            <a:xfrm>
              <a:off x="669036" y="1924594"/>
              <a:ext cx="10853928" cy="365125"/>
            </a:xfrm>
            <a:prstGeom prst="rect">
              <a:avLst/>
            </a:prstGeom>
            <a:solidFill>
              <a:srgbClr val="EE8012"/>
            </a:solid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塚本様（熊本</a:t>
              </a:r>
              <a:r>
                <a:rPr kumimoji="1" lang="en-US" altLang="ja-JP"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61</a:t>
              </a: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期 </a:t>
              </a:r>
              <a:r>
                <a:rPr kumimoji="1" lang="en-US" altLang="ja-JP"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2023</a:t>
              </a: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年４月コメント）</a:t>
              </a:r>
            </a:p>
          </p:txBody>
        </p:sp>
        <p:sp>
          <p:nvSpPr>
            <p:cNvPr id="14" name="正方形/長方形 13">
              <a:extLst>
                <a:ext uri="{FF2B5EF4-FFF2-40B4-BE49-F238E27FC236}">
                  <a16:creationId xmlns:a16="http://schemas.microsoft.com/office/drawing/2014/main" id="{E60AC87D-819F-E0A1-F3C9-F23DB7146A33}"/>
                </a:ext>
              </a:extLst>
            </p:cNvPr>
            <p:cNvSpPr/>
            <p:nvPr/>
          </p:nvSpPr>
          <p:spPr>
            <a:xfrm>
              <a:off x="669036" y="2289718"/>
              <a:ext cx="10853928" cy="1651845"/>
            </a:xfrm>
            <a:prstGeom prst="rect">
              <a:avLst/>
            </a:prstGeom>
            <a:no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再受講を重ねながら、仕事柄昼間の売買が難しいことが悩みでした。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日経先物を教えて頂き、前に進んでみようと思いました。</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売買のタイミングのお知らせがメールで届くので、自宅に戻り　家事を済ませて夜に売買が出来ることも、私にはピッタリです！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不安なことがあれば、連絡を入れると丁寧に教えて頂けます。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勇気を出して、新しい一歩を踏み出して本当に良かったと思っています。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今後とも、どうぞよろしくお願い致します。</a:t>
              </a:r>
            </a:p>
          </p:txBody>
        </p:sp>
      </p:grpSp>
      <p:grpSp>
        <p:nvGrpSpPr>
          <p:cNvPr id="8" name="グループ化 7">
            <a:extLst>
              <a:ext uri="{FF2B5EF4-FFF2-40B4-BE49-F238E27FC236}">
                <a16:creationId xmlns:a16="http://schemas.microsoft.com/office/drawing/2014/main" id="{A54D4559-BB8E-2D82-3FEE-2316A10470F8}"/>
              </a:ext>
            </a:extLst>
          </p:cNvPr>
          <p:cNvGrpSpPr/>
          <p:nvPr/>
        </p:nvGrpSpPr>
        <p:grpSpPr>
          <a:xfrm>
            <a:off x="669036" y="4461209"/>
            <a:ext cx="10853928" cy="1876669"/>
            <a:chOff x="669036" y="1924594"/>
            <a:chExt cx="10853928" cy="1876669"/>
          </a:xfrm>
        </p:grpSpPr>
        <p:sp>
          <p:nvSpPr>
            <p:cNvPr id="15" name="正方形/長方形 14">
              <a:extLst>
                <a:ext uri="{FF2B5EF4-FFF2-40B4-BE49-F238E27FC236}">
                  <a16:creationId xmlns:a16="http://schemas.microsoft.com/office/drawing/2014/main" id="{DDFE2E0F-91E4-5733-D525-583773695AA1}"/>
                </a:ext>
              </a:extLst>
            </p:cNvPr>
            <p:cNvSpPr/>
            <p:nvPr/>
          </p:nvSpPr>
          <p:spPr>
            <a:xfrm>
              <a:off x="669036" y="1924594"/>
              <a:ext cx="10853928" cy="365125"/>
            </a:xfrm>
            <a:prstGeom prst="rect">
              <a:avLst/>
            </a:prstGeom>
            <a:solidFill>
              <a:srgbClr val="EE8012"/>
            </a:solid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木下様（熊本</a:t>
              </a:r>
              <a:r>
                <a:rPr kumimoji="1" lang="en-US" altLang="ja-JP"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62</a:t>
              </a: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期 </a:t>
              </a:r>
              <a:r>
                <a:rPr kumimoji="1" lang="en-US" altLang="ja-JP"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2023</a:t>
              </a:r>
              <a:r>
                <a:rPr kumimoji="1" lang="ja-JP" altLang="en-US" sz="1800" b="1"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rPr>
                <a:t>年３月コメント）</a:t>
              </a:r>
            </a:p>
          </p:txBody>
        </p:sp>
        <p:sp>
          <p:nvSpPr>
            <p:cNvPr id="16" name="正方形/長方形 15">
              <a:extLst>
                <a:ext uri="{FF2B5EF4-FFF2-40B4-BE49-F238E27FC236}">
                  <a16:creationId xmlns:a16="http://schemas.microsoft.com/office/drawing/2014/main" id="{3C39511F-6956-B051-2320-DEB9C7418870}"/>
                </a:ext>
              </a:extLst>
            </p:cNvPr>
            <p:cNvSpPr/>
            <p:nvPr/>
          </p:nvSpPr>
          <p:spPr>
            <a:xfrm>
              <a:off x="669036" y="2289719"/>
              <a:ext cx="10853928" cy="1511544"/>
            </a:xfrm>
            <a:prstGeom prst="rect">
              <a:avLst/>
            </a:prstGeom>
            <a:no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初心者にもわかりやすく一つ一つ基本的な事から、チャート分析、資金管理など勉強になります。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わからない事は丁寧に納得いくまで教えていただけるので毎回、少しづつですが上達していくのが感じられとても嬉しいです。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日経先物アシストメールを利用するようになりまだ日は浅いですが、昨今の世界情勢、日本経済の不安定な中でも日経先物アシストメールのアドバイスと高い勝率には驚いてます。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rPr>
                <a:t>日経先物アシストメールのおかげでかなり利益がでていて感謝してます。</a:t>
              </a:r>
            </a:p>
          </p:txBody>
        </p:sp>
      </p:grpSp>
      <p:grpSp>
        <p:nvGrpSpPr>
          <p:cNvPr id="10" name="グループ化 9">
            <a:extLst>
              <a:ext uri="{FF2B5EF4-FFF2-40B4-BE49-F238E27FC236}">
                <a16:creationId xmlns:a16="http://schemas.microsoft.com/office/drawing/2014/main" id="{A54D4559-BB8E-2D82-3FEE-2316A10470F8}"/>
              </a:ext>
            </a:extLst>
          </p:cNvPr>
          <p:cNvGrpSpPr/>
          <p:nvPr/>
        </p:nvGrpSpPr>
        <p:grpSpPr>
          <a:xfrm>
            <a:off x="669036" y="192037"/>
            <a:ext cx="10853928" cy="1935641"/>
            <a:chOff x="669036" y="1924594"/>
            <a:chExt cx="10853928" cy="1935641"/>
          </a:xfrm>
        </p:grpSpPr>
        <p:sp>
          <p:nvSpPr>
            <p:cNvPr id="4" name="正方形/長方形 3">
              <a:extLst>
                <a:ext uri="{FF2B5EF4-FFF2-40B4-BE49-F238E27FC236}">
                  <a16:creationId xmlns:a16="http://schemas.microsoft.com/office/drawing/2014/main" id="{DDFE2E0F-91E4-5733-D525-583773695AA1}"/>
                </a:ext>
              </a:extLst>
            </p:cNvPr>
            <p:cNvSpPr/>
            <p:nvPr/>
          </p:nvSpPr>
          <p:spPr>
            <a:xfrm>
              <a:off x="669036" y="1924594"/>
              <a:ext cx="10853928" cy="365125"/>
            </a:xfrm>
            <a:prstGeom prst="rect">
              <a:avLst/>
            </a:prstGeom>
            <a:solidFill>
              <a:srgbClr val="EE8012"/>
            </a:solid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b="1"/>
                <a:t>三浦様（熊本</a:t>
              </a:r>
              <a:r>
                <a:rPr kumimoji="1" lang="en-US" altLang="ja-JP" b="1"/>
                <a:t>47</a:t>
              </a:r>
              <a:r>
                <a:rPr kumimoji="1" lang="ja-JP" altLang="en-US" b="1"/>
                <a:t>期 </a:t>
              </a:r>
              <a:r>
                <a:rPr kumimoji="1" lang="en-US" altLang="ja-JP" b="1"/>
                <a:t>2023</a:t>
              </a:r>
              <a:r>
                <a:rPr kumimoji="1" lang="ja-JP" altLang="en-US" b="1"/>
                <a:t>年</a:t>
              </a:r>
              <a:r>
                <a:rPr kumimoji="1" lang="en-US" altLang="ja-JP" b="1"/>
                <a:t>10</a:t>
              </a:r>
              <a:r>
                <a:rPr kumimoji="1" lang="ja-JP" altLang="en-US" b="1"/>
                <a:t>月コメント）</a:t>
              </a:r>
            </a:p>
          </p:txBody>
        </p:sp>
        <p:sp>
          <p:nvSpPr>
            <p:cNvPr id="6" name="正方形/長方形 5">
              <a:extLst>
                <a:ext uri="{FF2B5EF4-FFF2-40B4-BE49-F238E27FC236}">
                  <a16:creationId xmlns:a16="http://schemas.microsoft.com/office/drawing/2014/main" id="{3C39511F-6956-B051-2320-DEB9C7418870}"/>
                </a:ext>
              </a:extLst>
            </p:cNvPr>
            <p:cNvSpPr/>
            <p:nvPr/>
          </p:nvSpPr>
          <p:spPr>
            <a:xfrm>
              <a:off x="669036" y="2289718"/>
              <a:ext cx="10853928" cy="1570517"/>
            </a:xfrm>
            <a:prstGeom prst="rect">
              <a:avLst/>
            </a:prstGeom>
            <a:noFill/>
            <a:ln>
              <a:solidFill>
                <a:srgbClr val="EE801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a:solidFill>
                    <a:schemeClr val="tx1"/>
                  </a:solidFill>
                </a:rPr>
                <a:t>先ずは先生方にお礼と感謝を申し上げます。</a:t>
              </a:r>
            </a:p>
            <a:p>
              <a:r>
                <a:rPr kumimoji="1" lang="ja-JP" altLang="en-US" sz="1400">
                  <a:solidFill>
                    <a:schemeClr val="tx1"/>
                  </a:solidFill>
                </a:rPr>
                <a:t>私は日経先物アシストメールに入会して１年を過ぎました。少額の資金ではじめたのですが、現在、倍増しております。</a:t>
              </a:r>
            </a:p>
            <a:p>
              <a:r>
                <a:rPr kumimoji="1" lang="ja-JP" altLang="en-US" sz="1400">
                  <a:solidFill>
                    <a:schemeClr val="tx1"/>
                  </a:solidFill>
                </a:rPr>
                <a:t>又、今月（</a:t>
              </a:r>
              <a:r>
                <a:rPr kumimoji="1" lang="en-US" altLang="ja-JP" sz="1400">
                  <a:solidFill>
                    <a:schemeClr val="tx1"/>
                  </a:solidFill>
                </a:rPr>
                <a:t>2023</a:t>
              </a:r>
              <a:r>
                <a:rPr kumimoji="1" lang="ja-JP" altLang="en-US" sz="1400">
                  <a:solidFill>
                    <a:schemeClr val="tx1"/>
                  </a:solidFill>
                </a:rPr>
                <a:t>年</a:t>
              </a:r>
              <a:r>
                <a:rPr kumimoji="1" lang="en-US" altLang="ja-JP" sz="1400">
                  <a:solidFill>
                    <a:schemeClr val="tx1"/>
                  </a:solidFill>
                </a:rPr>
                <a:t>10</a:t>
              </a:r>
              <a:r>
                <a:rPr kumimoji="1" lang="ja-JP" altLang="en-US" sz="1400">
                  <a:solidFill>
                    <a:schemeClr val="tx1"/>
                  </a:solidFill>
                </a:rPr>
                <a:t>月）は資金を追加して参加したのですが、びっくりする程儲けさせていただきました。</a:t>
              </a:r>
            </a:p>
            <a:p>
              <a:r>
                <a:rPr kumimoji="1" lang="ja-JP" altLang="en-US" sz="1400">
                  <a:solidFill>
                    <a:schemeClr val="tx1"/>
                  </a:solidFill>
                </a:rPr>
                <a:t>本当に日経先物アシストメールに入会して良かったと思っています。</a:t>
              </a:r>
            </a:p>
            <a:p>
              <a:r>
                <a:rPr kumimoji="1" lang="ja-JP" altLang="en-US" sz="1400">
                  <a:solidFill>
                    <a:schemeClr val="tx1"/>
                  </a:solidFill>
                </a:rPr>
                <a:t>日経先物は難しいと思っていた事が杞憂に終わりました。早く入会すれば良かったと思っています。皆さまもぜひチャレンジしてみてください。お陰様で豪華なお正月が迎えられそうです。</a:t>
              </a:r>
            </a:p>
            <a:p>
              <a:r>
                <a:rPr kumimoji="1" lang="ja-JP" altLang="en-US" sz="1400">
                  <a:solidFill>
                    <a:schemeClr val="tx1"/>
                  </a:solidFill>
                </a:rPr>
                <a:t>先生方ありがとうございました。</a:t>
              </a:r>
            </a:p>
          </p:txBody>
        </p:sp>
      </p:grpSp>
    </p:spTree>
    <p:extLst>
      <p:ext uri="{BB962C8B-B14F-4D97-AF65-F5344CB8AC3E}">
        <p14:creationId xmlns:p14="http://schemas.microsoft.com/office/powerpoint/2010/main" val="2599866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572494" y="616966"/>
            <a:ext cx="11047013" cy="733863"/>
          </a:xfrm>
        </p:spPr>
        <p:txBody>
          <a:bodyPr anchor="b">
            <a:normAutofit/>
          </a:bodyPr>
          <a:lstStyle/>
          <a:p>
            <a:r>
              <a:rPr kumimoji="1" lang="ja-JP" altLang="en-US" sz="4200">
                <a:latin typeface="ＤＦ平成明朝体W7" panose="02020709000000000000" pitchFamily="17" charset="-128"/>
                <a:ea typeface="ＤＦ平成明朝体W7" panose="02020709000000000000" pitchFamily="17" charset="-128"/>
              </a:rPr>
              <a:t>少額資金から始められる</a:t>
            </a:r>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図 4">
            <a:extLst>
              <a:ext uri="{FF2B5EF4-FFF2-40B4-BE49-F238E27FC236}">
                <a16:creationId xmlns:a16="http://schemas.microsoft.com/office/drawing/2014/main" id="{CF81B730-E41D-4BAC-BE01-D6AC2C72F130}"/>
              </a:ext>
            </a:extLst>
          </p:cNvPr>
          <p:cNvPicPr>
            <a:picLocks noChangeAspect="1"/>
          </p:cNvPicPr>
          <p:nvPr/>
        </p:nvPicPr>
        <p:blipFill rotWithShape="1">
          <a:blip r:embed="rId2"/>
          <a:srcRect l="1302" r="580" b="-2"/>
          <a:stretch/>
        </p:blipFill>
        <p:spPr>
          <a:xfrm>
            <a:off x="572493" y="2757228"/>
            <a:ext cx="3519834" cy="2457389"/>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6" name="スライド番号プレースホルダー 5">
            <a:extLst>
              <a:ext uri="{FF2B5EF4-FFF2-40B4-BE49-F238E27FC236}">
                <a16:creationId xmlns:a16="http://schemas.microsoft.com/office/drawing/2014/main" id="{B22B931C-40DB-4E39-B747-18095AFAF2C0}"/>
              </a:ext>
            </a:extLst>
          </p:cNvPr>
          <p:cNvSpPr>
            <a:spLocks noGrp="1"/>
          </p:cNvSpPr>
          <p:nvPr>
            <p:ph type="sldNum" sz="quarter" idx="12"/>
          </p:nvPr>
        </p:nvSpPr>
        <p:spPr/>
        <p:txBody>
          <a:bodyPr/>
          <a:lstStyle/>
          <a:p>
            <a:fld id="{4C58E8EB-2231-4FED-8F2A-3D5057EF1F40}" type="slidenum">
              <a:rPr kumimoji="1" lang="ja-JP" altLang="en-US" smtClean="0"/>
              <a:t>3</a:t>
            </a:fld>
            <a:endParaRPr kumimoji="1" lang="ja-JP" altLang="en-US"/>
          </a:p>
        </p:txBody>
      </p:sp>
      <p:sp>
        <p:nvSpPr>
          <p:cNvPr id="4" name="テキスト ボックス 3">
            <a:extLst>
              <a:ext uri="{FF2B5EF4-FFF2-40B4-BE49-F238E27FC236}">
                <a16:creationId xmlns:a16="http://schemas.microsoft.com/office/drawing/2014/main" id="{4DDE7918-792F-AEC5-726C-320B06A9E983}"/>
              </a:ext>
            </a:extLst>
          </p:cNvPr>
          <p:cNvSpPr txBox="1"/>
          <p:nvPr/>
        </p:nvSpPr>
        <p:spPr>
          <a:xfrm>
            <a:off x="4442129" y="2680625"/>
            <a:ext cx="7645223" cy="2923877"/>
          </a:xfrm>
          <a:prstGeom prst="rect">
            <a:avLst/>
          </a:prstGeom>
          <a:noFill/>
        </p:spPr>
        <p:txBody>
          <a:bodyPr wrap="square" lIns="91440" tIns="45720" rIns="91440" bIns="45720" rtlCol="0" anchor="t">
            <a:spAutoFit/>
          </a:bodyPr>
          <a:lstStyle/>
          <a:p>
            <a:pPr marL="0" indent="0">
              <a:spcAft>
                <a:spcPts val="2400"/>
              </a:spcAft>
              <a:buNone/>
            </a:pPr>
            <a:r>
              <a:rPr lang="ja-JP" altLang="en-US" sz="2800">
                <a:latin typeface="ＤＦ平成明朝体W7" panose="02020709000000000000" pitchFamily="17" charset="-128"/>
                <a:ea typeface="ＤＦ平成明朝体W7" panose="02020709000000000000" pitchFamily="17" charset="-128"/>
              </a:rPr>
              <a:t>日経先物ミニ１枚当り</a:t>
            </a:r>
            <a:endParaRPr lang="en-US" altLang="ja-JP" sz="2800">
              <a:latin typeface="ＤＦ平成明朝体W7" panose="02020709000000000000" pitchFamily="17" charset="-128"/>
              <a:ea typeface="ＤＦ平成明朝体W7" panose="02020709000000000000" pitchFamily="17" charset="-128"/>
            </a:endParaRPr>
          </a:p>
          <a:p>
            <a:pPr marL="0" indent="0">
              <a:spcAft>
                <a:spcPts val="2400"/>
              </a:spcAft>
              <a:buNone/>
            </a:pPr>
            <a:r>
              <a:rPr lang="ja-JP" altLang="en-US" sz="2800">
                <a:latin typeface="ＤＦ平成明朝体W7" panose="02020709000000000000" pitchFamily="17" charset="-128"/>
                <a:ea typeface="ＤＦ平成明朝体W7"/>
              </a:rPr>
              <a:t>必要証拠金額　１５万円（過去３年平均）</a:t>
            </a:r>
            <a:endParaRPr lang="ja-JP" altLang="en-US" sz="2000">
              <a:latin typeface="ＤＦ平成明朝体W7" panose="02020709000000000000" pitchFamily="17" charset="-128"/>
              <a:ea typeface="ＤＦ平成明朝体W7"/>
            </a:endParaRPr>
          </a:p>
          <a:p>
            <a:pPr marL="0" indent="0">
              <a:spcAft>
                <a:spcPts val="2400"/>
              </a:spcAft>
              <a:buNone/>
            </a:pPr>
            <a:r>
              <a:rPr kumimoji="1" lang="ja-JP" altLang="en-US" sz="2800">
                <a:latin typeface="ＤＦ平成明朝体W7" panose="02020709000000000000" pitchFamily="17" charset="-128"/>
                <a:ea typeface="ＤＦ平成明朝体W7" panose="02020709000000000000" pitchFamily="17" charset="-128"/>
              </a:rPr>
              <a:t>手数料　　　 ３８</a:t>
            </a:r>
            <a:r>
              <a:rPr kumimoji="1" lang="en-US" altLang="ja-JP" sz="2800">
                <a:latin typeface="ＤＦ平成明朝体W7" panose="02020709000000000000" pitchFamily="17" charset="-128"/>
                <a:ea typeface="ＤＦ平成明朝体W7" panose="02020709000000000000" pitchFamily="17" charset="-128"/>
              </a:rPr>
              <a:t>.</a:t>
            </a:r>
            <a:r>
              <a:rPr kumimoji="1" lang="ja-JP" altLang="en-US" sz="2800">
                <a:latin typeface="ＤＦ平成明朝体W7" panose="02020709000000000000" pitchFamily="17" charset="-128"/>
                <a:ea typeface="ＤＦ平成明朝体W7" panose="02020709000000000000" pitchFamily="17" charset="-128"/>
              </a:rPr>
              <a:t>５円</a:t>
            </a:r>
            <a:endParaRPr lang="en-US" altLang="ja-JP" sz="2800">
              <a:latin typeface="ＤＦ平成明朝体W7" panose="02020709000000000000" pitchFamily="17" charset="-128"/>
              <a:ea typeface="ＤＦ平成明朝体W7" panose="02020709000000000000" pitchFamily="17" charset="-128"/>
            </a:endParaRPr>
          </a:p>
          <a:p>
            <a:pPr marL="0" indent="0">
              <a:buNone/>
            </a:pPr>
            <a:r>
              <a:rPr lang="en-US" altLang="ja-JP" sz="2000">
                <a:latin typeface="ＤＦ平成明朝体W7" panose="02020709000000000000" pitchFamily="17" charset="-128"/>
                <a:ea typeface="ＤＦ平成明朝体W7" panose="02020709000000000000" pitchFamily="17" charset="-128"/>
              </a:rPr>
              <a:t>※</a:t>
            </a:r>
            <a:r>
              <a:rPr lang="ja-JP" altLang="en-US" sz="2000">
                <a:latin typeface="ＤＦ平成明朝体W7" panose="02020709000000000000" pitchFamily="17" charset="-128"/>
                <a:ea typeface="ＤＦ平成明朝体W7" panose="02020709000000000000" pitchFamily="17" charset="-128"/>
              </a:rPr>
              <a:t>証券会社により多少異なります。上記は松井証券の場合</a:t>
            </a:r>
            <a:endParaRPr lang="en-US" altLang="ja-JP" sz="2000">
              <a:latin typeface="ＤＦ平成明朝体W7" panose="02020709000000000000" pitchFamily="17" charset="-128"/>
              <a:ea typeface="ＤＦ平成明朝体W7" panose="02020709000000000000" pitchFamily="17" charset="-128"/>
            </a:endParaRPr>
          </a:p>
          <a:p>
            <a:pPr marL="0" indent="0">
              <a:buNone/>
            </a:pPr>
            <a:r>
              <a:rPr kumimoji="1" lang="en-US" altLang="ja-JP" sz="2000">
                <a:latin typeface="ＤＦ平成明朝体W7" panose="02020709000000000000" pitchFamily="17" charset="-128"/>
                <a:ea typeface="ＤＦ平成明朝体W7" panose="02020709000000000000" pitchFamily="17" charset="-128"/>
              </a:rPr>
              <a:t>※</a:t>
            </a:r>
            <a:r>
              <a:rPr kumimoji="1" lang="ja-JP" altLang="en-US" sz="2000">
                <a:latin typeface="ＤＦ平成明朝体W7" panose="02020709000000000000" pitchFamily="17" charset="-128"/>
                <a:ea typeface="ＤＦ平成明朝体W7" panose="02020709000000000000" pitchFamily="17" charset="-128"/>
              </a:rPr>
              <a:t>必要証拠金額は変動することがあります。</a:t>
            </a:r>
            <a:endParaRPr kumimoji="1" lang="ja-JP" altLang="en-US" sz="2000"/>
          </a:p>
        </p:txBody>
      </p:sp>
    </p:spTree>
    <p:extLst>
      <p:ext uri="{BB962C8B-B14F-4D97-AF65-F5344CB8AC3E}">
        <p14:creationId xmlns:p14="http://schemas.microsoft.com/office/powerpoint/2010/main" val="1601753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572493" y="543991"/>
            <a:ext cx="11047013" cy="804434"/>
          </a:xfrm>
        </p:spPr>
        <p:txBody>
          <a:bodyPr anchor="b">
            <a:normAutofit/>
          </a:bodyPr>
          <a:lstStyle/>
          <a:p>
            <a:r>
              <a:rPr kumimoji="1" lang="ja-JP" altLang="en-US" sz="4200">
                <a:latin typeface="ＤＦ平成明朝体W7" panose="02020709000000000000" pitchFamily="17" charset="-128"/>
                <a:ea typeface="ＤＦ平成明朝体W7" panose="02020709000000000000" pitchFamily="17" charset="-128"/>
              </a:rPr>
              <a:t>夜間取引の活用、多忙な方でも大丈夫</a:t>
            </a:r>
          </a:p>
        </p:txBody>
      </p:sp>
      <p:sp>
        <p:nvSpPr>
          <p:cNvPr id="19"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sX0" fmla="*/ 0 w 10972800"/>
              <a:gd name="csY0" fmla="*/ 0 h 18288"/>
              <a:gd name="csX1" fmla="*/ 356616 w 10972800"/>
              <a:gd name="csY1" fmla="*/ 0 h 18288"/>
              <a:gd name="csX2" fmla="*/ 1042416 w 10972800"/>
              <a:gd name="csY2" fmla="*/ 0 h 18288"/>
              <a:gd name="csX3" fmla="*/ 1947672 w 10972800"/>
              <a:gd name="csY3" fmla="*/ 0 h 18288"/>
              <a:gd name="csX4" fmla="*/ 2633472 w 10972800"/>
              <a:gd name="csY4" fmla="*/ 0 h 18288"/>
              <a:gd name="csX5" fmla="*/ 2990088 w 10972800"/>
              <a:gd name="csY5" fmla="*/ 0 h 18288"/>
              <a:gd name="csX6" fmla="*/ 3456432 w 10972800"/>
              <a:gd name="csY6" fmla="*/ 0 h 18288"/>
              <a:gd name="csX7" fmla="*/ 4361688 w 10972800"/>
              <a:gd name="csY7" fmla="*/ 0 h 18288"/>
              <a:gd name="csX8" fmla="*/ 5266944 w 10972800"/>
              <a:gd name="csY8" fmla="*/ 0 h 18288"/>
              <a:gd name="csX9" fmla="*/ 6172200 w 10972800"/>
              <a:gd name="csY9" fmla="*/ 0 h 18288"/>
              <a:gd name="csX10" fmla="*/ 6528816 w 10972800"/>
              <a:gd name="csY10" fmla="*/ 0 h 18288"/>
              <a:gd name="csX11" fmla="*/ 7214616 w 10972800"/>
              <a:gd name="csY11" fmla="*/ 0 h 18288"/>
              <a:gd name="csX12" fmla="*/ 7790688 w 10972800"/>
              <a:gd name="csY12" fmla="*/ 0 h 18288"/>
              <a:gd name="csX13" fmla="*/ 8147304 w 10972800"/>
              <a:gd name="csY13" fmla="*/ 0 h 18288"/>
              <a:gd name="csX14" fmla="*/ 9052560 w 10972800"/>
              <a:gd name="csY14" fmla="*/ 0 h 18288"/>
              <a:gd name="csX15" fmla="*/ 9409176 w 10972800"/>
              <a:gd name="csY15" fmla="*/ 0 h 18288"/>
              <a:gd name="csX16" fmla="*/ 9765792 w 10972800"/>
              <a:gd name="csY16" fmla="*/ 0 h 18288"/>
              <a:gd name="csX17" fmla="*/ 10341864 w 10972800"/>
              <a:gd name="csY17" fmla="*/ 0 h 18288"/>
              <a:gd name="csX18" fmla="*/ 10972800 w 10972800"/>
              <a:gd name="csY18" fmla="*/ 0 h 18288"/>
              <a:gd name="csX19" fmla="*/ 10972800 w 10972800"/>
              <a:gd name="csY19" fmla="*/ 18288 h 18288"/>
              <a:gd name="csX20" fmla="*/ 10177272 w 10972800"/>
              <a:gd name="csY20" fmla="*/ 18288 h 18288"/>
              <a:gd name="csX21" fmla="*/ 9820656 w 10972800"/>
              <a:gd name="csY21" fmla="*/ 18288 h 18288"/>
              <a:gd name="csX22" fmla="*/ 9464040 w 10972800"/>
              <a:gd name="csY22" fmla="*/ 18288 h 18288"/>
              <a:gd name="csX23" fmla="*/ 8778240 w 10972800"/>
              <a:gd name="csY23" fmla="*/ 18288 h 18288"/>
              <a:gd name="csX24" fmla="*/ 8421624 w 10972800"/>
              <a:gd name="csY24" fmla="*/ 18288 h 18288"/>
              <a:gd name="csX25" fmla="*/ 7735824 w 10972800"/>
              <a:gd name="csY25" fmla="*/ 18288 h 18288"/>
              <a:gd name="csX26" fmla="*/ 6940296 w 10972800"/>
              <a:gd name="csY26" fmla="*/ 18288 h 18288"/>
              <a:gd name="csX27" fmla="*/ 6254496 w 10972800"/>
              <a:gd name="csY27" fmla="*/ 18288 h 18288"/>
              <a:gd name="csX28" fmla="*/ 5458968 w 10972800"/>
              <a:gd name="csY28" fmla="*/ 18288 h 18288"/>
              <a:gd name="csX29" fmla="*/ 4663440 w 10972800"/>
              <a:gd name="csY29" fmla="*/ 18288 h 18288"/>
              <a:gd name="csX30" fmla="*/ 4306824 w 10972800"/>
              <a:gd name="csY30" fmla="*/ 18288 h 18288"/>
              <a:gd name="csX31" fmla="*/ 3840480 w 10972800"/>
              <a:gd name="csY31" fmla="*/ 18288 h 18288"/>
              <a:gd name="csX32" fmla="*/ 3264408 w 10972800"/>
              <a:gd name="csY32" fmla="*/ 18288 h 18288"/>
              <a:gd name="csX33" fmla="*/ 2578608 w 10972800"/>
              <a:gd name="csY33" fmla="*/ 18288 h 18288"/>
              <a:gd name="csX34" fmla="*/ 1673352 w 10972800"/>
              <a:gd name="csY34" fmla="*/ 18288 h 18288"/>
              <a:gd name="csX35" fmla="*/ 877824 w 10972800"/>
              <a:gd name="csY35" fmla="*/ 18288 h 18288"/>
              <a:gd name="csX36" fmla="*/ 0 w 10972800"/>
              <a:gd name="csY36" fmla="*/ 18288 h 18288"/>
              <a:gd name="csX37" fmla="*/ 0 w 10972800"/>
              <a:gd name="csY37"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コンテンツ プレースホルダー 2">
            <a:extLst>
              <a:ext uri="{FF2B5EF4-FFF2-40B4-BE49-F238E27FC236}">
                <a16:creationId xmlns:a16="http://schemas.microsoft.com/office/drawing/2014/main" id="{297AE254-310A-4CC4-9F90-22F5FF16BD48}"/>
              </a:ext>
            </a:extLst>
          </p:cNvPr>
          <p:cNvSpPr>
            <a:spLocks noGrp="1"/>
          </p:cNvSpPr>
          <p:nvPr>
            <p:ph idx="1"/>
          </p:nvPr>
        </p:nvSpPr>
        <p:spPr>
          <a:xfrm>
            <a:off x="572493" y="2028727"/>
            <a:ext cx="10679292" cy="1186755"/>
          </a:xfrm>
        </p:spPr>
        <p:txBody>
          <a:bodyPr anchor="t">
            <a:noAutofit/>
          </a:bodyPr>
          <a:lstStyle/>
          <a:p>
            <a:pPr marL="0" indent="0">
              <a:buNone/>
            </a:pPr>
            <a:r>
              <a:rPr lang="ja-JP" altLang="en-US" sz="3600">
                <a:latin typeface="ＤＦ平成明朝体W7" panose="02020709000000000000" pitchFamily="17" charset="-128"/>
                <a:ea typeface="ＤＦ平成明朝体W7" panose="02020709000000000000" pitchFamily="17" charset="-128"/>
              </a:rPr>
              <a:t>昼間取引　  ８時４５分 ～ １５時４５分</a:t>
            </a:r>
            <a:endParaRPr lang="en-US" altLang="ja-JP" sz="3600">
              <a:latin typeface="ＤＦ平成明朝体W7" panose="02020709000000000000" pitchFamily="17" charset="-128"/>
              <a:ea typeface="ＤＦ平成明朝体W7" panose="02020709000000000000" pitchFamily="17" charset="-128"/>
            </a:endParaRPr>
          </a:p>
          <a:p>
            <a:pPr marL="0" indent="0">
              <a:spcAft>
                <a:spcPts val="1200"/>
              </a:spcAft>
              <a:buNone/>
            </a:pPr>
            <a:r>
              <a:rPr lang="ja-JP" altLang="en-US" sz="3600">
                <a:latin typeface="ＤＦ平成明朝体W7" panose="02020709000000000000" pitchFamily="17" charset="-128"/>
                <a:ea typeface="ＤＦ平成明朝体W7" panose="02020709000000000000" pitchFamily="17" charset="-128"/>
              </a:rPr>
              <a:t>夜間取引　１７時００分 ～ 翌６時００分</a:t>
            </a:r>
            <a:endParaRPr lang="en-US" altLang="ja-JP" sz="3600">
              <a:latin typeface="ＤＦ平成明朝体W7" panose="02020709000000000000" pitchFamily="17" charset="-128"/>
              <a:ea typeface="ＤＦ平成明朝体W7" panose="02020709000000000000" pitchFamily="17" charset="-128"/>
            </a:endParaRPr>
          </a:p>
        </p:txBody>
      </p:sp>
      <p:sp>
        <p:nvSpPr>
          <p:cNvPr id="12" name="コンテンツ プレースホルダー 2">
            <a:extLst>
              <a:ext uri="{FF2B5EF4-FFF2-40B4-BE49-F238E27FC236}">
                <a16:creationId xmlns:a16="http://schemas.microsoft.com/office/drawing/2014/main" id="{7DB907B8-C29D-4456-99FE-F6487203C11B}"/>
              </a:ext>
            </a:extLst>
          </p:cNvPr>
          <p:cNvSpPr txBox="1">
            <a:spLocks/>
          </p:cNvSpPr>
          <p:nvPr/>
        </p:nvSpPr>
        <p:spPr>
          <a:xfrm>
            <a:off x="646383" y="3308494"/>
            <a:ext cx="8903855" cy="9950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en-US" altLang="ja-JP" sz="2700">
                <a:latin typeface="ＤＦ平成明朝体W7" panose="02020709000000000000" pitchFamily="17" charset="-128"/>
                <a:ea typeface="ＤＦ平成明朝体W7" panose="02020709000000000000" pitchFamily="17" charset="-128"/>
              </a:rPr>
              <a:t>※</a:t>
            </a:r>
            <a:r>
              <a:rPr lang="ja-JP" altLang="en-US" sz="2700">
                <a:latin typeface="ＤＦ平成明朝体W7" panose="02020709000000000000" pitchFamily="17" charset="-128"/>
                <a:ea typeface="ＤＦ平成明朝体W7" panose="02020709000000000000" pitchFamily="17" charset="-128"/>
              </a:rPr>
              <a:t>売買指示メールは１７時以降にお送りします。</a:t>
            </a:r>
            <a:endParaRPr lang="en-US" altLang="ja-JP" sz="2700">
              <a:latin typeface="ＤＦ平成明朝体W7" panose="02020709000000000000" pitchFamily="17" charset="-128"/>
              <a:ea typeface="ＤＦ平成明朝体W7" panose="02020709000000000000" pitchFamily="17" charset="-128"/>
            </a:endParaRPr>
          </a:p>
          <a:p>
            <a:pPr marL="0" indent="0">
              <a:buFont typeface="Arial" panose="020B0604020202020204" pitchFamily="34" charset="0"/>
              <a:buNone/>
            </a:pPr>
            <a:r>
              <a:rPr lang="ja-JP" altLang="en-US" sz="2700">
                <a:latin typeface="ＤＦ平成明朝体W7" panose="02020709000000000000" pitchFamily="17" charset="-128"/>
                <a:ea typeface="ＤＦ平成明朝体W7" panose="02020709000000000000" pitchFamily="17" charset="-128"/>
              </a:rPr>
              <a:t>　夜間取引時間にお取引いただけます。</a:t>
            </a:r>
          </a:p>
          <a:p>
            <a:endParaRPr lang="ja-JP" altLang="en-US" sz="2200"/>
          </a:p>
        </p:txBody>
      </p:sp>
      <p:sp>
        <p:nvSpPr>
          <p:cNvPr id="3" name="スライド番号プレースホルダー 2">
            <a:extLst>
              <a:ext uri="{FF2B5EF4-FFF2-40B4-BE49-F238E27FC236}">
                <a16:creationId xmlns:a16="http://schemas.microsoft.com/office/drawing/2014/main" id="{0D67C02E-AD6A-4EAA-9492-F9E2CF0EAF38}"/>
              </a:ext>
            </a:extLst>
          </p:cNvPr>
          <p:cNvSpPr>
            <a:spLocks noGrp="1"/>
          </p:cNvSpPr>
          <p:nvPr>
            <p:ph type="sldNum" sz="quarter" idx="12"/>
          </p:nvPr>
        </p:nvSpPr>
        <p:spPr/>
        <p:txBody>
          <a:bodyPr/>
          <a:lstStyle/>
          <a:p>
            <a:fld id="{4C58E8EB-2231-4FED-8F2A-3D5057EF1F40}" type="slidenum">
              <a:rPr kumimoji="1" lang="ja-JP" altLang="en-US" smtClean="0"/>
              <a:t>4</a:t>
            </a:fld>
            <a:endParaRPr kumimoji="1" lang="ja-JP" altLang="en-US"/>
          </a:p>
        </p:txBody>
      </p:sp>
      <p:graphicFrame>
        <p:nvGraphicFramePr>
          <p:cNvPr id="14" name="表 13">
            <a:extLst>
              <a:ext uri="{FF2B5EF4-FFF2-40B4-BE49-F238E27FC236}">
                <a16:creationId xmlns:a16="http://schemas.microsoft.com/office/drawing/2014/main" id="{DABF2376-6A8B-F34E-BD3A-054102B958B2}"/>
              </a:ext>
            </a:extLst>
          </p:cNvPr>
          <p:cNvGraphicFramePr>
            <a:graphicFrameLocks noGrp="1"/>
          </p:cNvGraphicFramePr>
          <p:nvPr>
            <p:extLst>
              <p:ext uri="{D42A27DB-BD31-4B8C-83A1-F6EECF244321}">
                <p14:modId xmlns:p14="http://schemas.microsoft.com/office/powerpoint/2010/main" val="2856974810"/>
              </p:ext>
            </p:extLst>
          </p:nvPr>
        </p:nvGraphicFramePr>
        <p:xfrm>
          <a:off x="838201" y="4527820"/>
          <a:ext cx="10515598" cy="1969330"/>
        </p:xfrm>
        <a:graphic>
          <a:graphicData uri="http://schemas.openxmlformats.org/drawingml/2006/table">
            <a:tbl>
              <a:tblPr/>
              <a:tblGrid>
                <a:gridCol w="1603121">
                  <a:extLst>
                    <a:ext uri="{9D8B030D-6E8A-4147-A177-3AD203B41FA5}">
                      <a16:colId xmlns:a16="http://schemas.microsoft.com/office/drawing/2014/main" val="3035868504"/>
                    </a:ext>
                  </a:extLst>
                </a:gridCol>
                <a:gridCol w="387499">
                  <a:extLst>
                    <a:ext uri="{9D8B030D-6E8A-4147-A177-3AD203B41FA5}">
                      <a16:colId xmlns:a16="http://schemas.microsoft.com/office/drawing/2014/main" val="4038762308"/>
                    </a:ext>
                  </a:extLst>
                </a:gridCol>
                <a:gridCol w="387499">
                  <a:extLst>
                    <a:ext uri="{9D8B030D-6E8A-4147-A177-3AD203B41FA5}">
                      <a16:colId xmlns:a16="http://schemas.microsoft.com/office/drawing/2014/main" val="3670975370"/>
                    </a:ext>
                  </a:extLst>
                </a:gridCol>
                <a:gridCol w="387499">
                  <a:extLst>
                    <a:ext uri="{9D8B030D-6E8A-4147-A177-3AD203B41FA5}">
                      <a16:colId xmlns:a16="http://schemas.microsoft.com/office/drawing/2014/main" val="249099483"/>
                    </a:ext>
                  </a:extLst>
                </a:gridCol>
                <a:gridCol w="387499">
                  <a:extLst>
                    <a:ext uri="{9D8B030D-6E8A-4147-A177-3AD203B41FA5}">
                      <a16:colId xmlns:a16="http://schemas.microsoft.com/office/drawing/2014/main" val="2101219787"/>
                    </a:ext>
                  </a:extLst>
                </a:gridCol>
                <a:gridCol w="387499">
                  <a:extLst>
                    <a:ext uri="{9D8B030D-6E8A-4147-A177-3AD203B41FA5}">
                      <a16:colId xmlns:a16="http://schemas.microsoft.com/office/drawing/2014/main" val="1368745395"/>
                    </a:ext>
                  </a:extLst>
                </a:gridCol>
                <a:gridCol w="387499">
                  <a:extLst>
                    <a:ext uri="{9D8B030D-6E8A-4147-A177-3AD203B41FA5}">
                      <a16:colId xmlns:a16="http://schemas.microsoft.com/office/drawing/2014/main" val="2434114155"/>
                    </a:ext>
                  </a:extLst>
                </a:gridCol>
                <a:gridCol w="387499">
                  <a:extLst>
                    <a:ext uri="{9D8B030D-6E8A-4147-A177-3AD203B41FA5}">
                      <a16:colId xmlns:a16="http://schemas.microsoft.com/office/drawing/2014/main" val="791421540"/>
                    </a:ext>
                  </a:extLst>
                </a:gridCol>
                <a:gridCol w="387499">
                  <a:extLst>
                    <a:ext uri="{9D8B030D-6E8A-4147-A177-3AD203B41FA5}">
                      <a16:colId xmlns:a16="http://schemas.microsoft.com/office/drawing/2014/main" val="1618999770"/>
                    </a:ext>
                  </a:extLst>
                </a:gridCol>
                <a:gridCol w="387499">
                  <a:extLst>
                    <a:ext uri="{9D8B030D-6E8A-4147-A177-3AD203B41FA5}">
                      <a16:colId xmlns:a16="http://schemas.microsoft.com/office/drawing/2014/main" val="958016940"/>
                    </a:ext>
                  </a:extLst>
                </a:gridCol>
                <a:gridCol w="387499">
                  <a:extLst>
                    <a:ext uri="{9D8B030D-6E8A-4147-A177-3AD203B41FA5}">
                      <a16:colId xmlns:a16="http://schemas.microsoft.com/office/drawing/2014/main" val="854027051"/>
                    </a:ext>
                  </a:extLst>
                </a:gridCol>
                <a:gridCol w="387499">
                  <a:extLst>
                    <a:ext uri="{9D8B030D-6E8A-4147-A177-3AD203B41FA5}">
                      <a16:colId xmlns:a16="http://schemas.microsoft.com/office/drawing/2014/main" val="2746767494"/>
                    </a:ext>
                  </a:extLst>
                </a:gridCol>
                <a:gridCol w="387499">
                  <a:extLst>
                    <a:ext uri="{9D8B030D-6E8A-4147-A177-3AD203B41FA5}">
                      <a16:colId xmlns:a16="http://schemas.microsoft.com/office/drawing/2014/main" val="1724261639"/>
                    </a:ext>
                  </a:extLst>
                </a:gridCol>
                <a:gridCol w="387499">
                  <a:extLst>
                    <a:ext uri="{9D8B030D-6E8A-4147-A177-3AD203B41FA5}">
                      <a16:colId xmlns:a16="http://schemas.microsoft.com/office/drawing/2014/main" val="1091721240"/>
                    </a:ext>
                  </a:extLst>
                </a:gridCol>
                <a:gridCol w="387499">
                  <a:extLst>
                    <a:ext uri="{9D8B030D-6E8A-4147-A177-3AD203B41FA5}">
                      <a16:colId xmlns:a16="http://schemas.microsoft.com/office/drawing/2014/main" val="3054941575"/>
                    </a:ext>
                  </a:extLst>
                </a:gridCol>
                <a:gridCol w="387499">
                  <a:extLst>
                    <a:ext uri="{9D8B030D-6E8A-4147-A177-3AD203B41FA5}">
                      <a16:colId xmlns:a16="http://schemas.microsoft.com/office/drawing/2014/main" val="3209041964"/>
                    </a:ext>
                  </a:extLst>
                </a:gridCol>
                <a:gridCol w="387499">
                  <a:extLst>
                    <a:ext uri="{9D8B030D-6E8A-4147-A177-3AD203B41FA5}">
                      <a16:colId xmlns:a16="http://schemas.microsoft.com/office/drawing/2014/main" val="10861995"/>
                    </a:ext>
                  </a:extLst>
                </a:gridCol>
                <a:gridCol w="387499">
                  <a:extLst>
                    <a:ext uri="{9D8B030D-6E8A-4147-A177-3AD203B41FA5}">
                      <a16:colId xmlns:a16="http://schemas.microsoft.com/office/drawing/2014/main" val="2869790406"/>
                    </a:ext>
                  </a:extLst>
                </a:gridCol>
                <a:gridCol w="387499">
                  <a:extLst>
                    <a:ext uri="{9D8B030D-6E8A-4147-A177-3AD203B41FA5}">
                      <a16:colId xmlns:a16="http://schemas.microsoft.com/office/drawing/2014/main" val="725045085"/>
                    </a:ext>
                  </a:extLst>
                </a:gridCol>
                <a:gridCol w="387499">
                  <a:extLst>
                    <a:ext uri="{9D8B030D-6E8A-4147-A177-3AD203B41FA5}">
                      <a16:colId xmlns:a16="http://schemas.microsoft.com/office/drawing/2014/main" val="2365508069"/>
                    </a:ext>
                  </a:extLst>
                </a:gridCol>
                <a:gridCol w="387499">
                  <a:extLst>
                    <a:ext uri="{9D8B030D-6E8A-4147-A177-3AD203B41FA5}">
                      <a16:colId xmlns:a16="http://schemas.microsoft.com/office/drawing/2014/main" val="894442155"/>
                    </a:ext>
                  </a:extLst>
                </a:gridCol>
                <a:gridCol w="387499">
                  <a:extLst>
                    <a:ext uri="{9D8B030D-6E8A-4147-A177-3AD203B41FA5}">
                      <a16:colId xmlns:a16="http://schemas.microsoft.com/office/drawing/2014/main" val="1453547730"/>
                    </a:ext>
                  </a:extLst>
                </a:gridCol>
                <a:gridCol w="387499">
                  <a:extLst>
                    <a:ext uri="{9D8B030D-6E8A-4147-A177-3AD203B41FA5}">
                      <a16:colId xmlns:a16="http://schemas.microsoft.com/office/drawing/2014/main" val="3094757312"/>
                    </a:ext>
                  </a:extLst>
                </a:gridCol>
                <a:gridCol w="387499">
                  <a:extLst>
                    <a:ext uri="{9D8B030D-6E8A-4147-A177-3AD203B41FA5}">
                      <a16:colId xmlns:a16="http://schemas.microsoft.com/office/drawing/2014/main" val="4265309466"/>
                    </a:ext>
                  </a:extLst>
                </a:gridCol>
              </a:tblGrid>
              <a:tr h="543910">
                <a:tc>
                  <a:txBody>
                    <a:bodyPr/>
                    <a:lstStyle/>
                    <a:p>
                      <a:pPr algn="ctr" fontAlgn="ctr"/>
                      <a:r>
                        <a:rPr lang="ja-JP" altLang="en-US" sz="1800" b="1" i="0" u="none" strike="noStrike">
                          <a:solidFill>
                            <a:srgbClr val="FFFFFF"/>
                          </a:solidFill>
                          <a:effectLst/>
                          <a:latin typeface="游ゴシック" panose="020B0400000000000000" pitchFamily="50" charset="-128"/>
                          <a:ea typeface="游ゴシック" panose="020B0400000000000000" pitchFamily="50" charset="-128"/>
                        </a:rPr>
                        <a:t>日本時間</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10</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11</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12</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13</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14</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15</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16</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17</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18</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19</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20</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21</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22</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23</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0</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1</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2</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3</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4</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5</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tc>
                  <a:txBody>
                    <a:bodyPr/>
                    <a:lstStyle/>
                    <a:p>
                      <a:pPr algn="ctr" fontAlgn="ctr"/>
                      <a:r>
                        <a:rPr lang="en-US" altLang="ja-JP" sz="1600" b="1" i="0" u="none" strike="noStrike">
                          <a:solidFill>
                            <a:srgbClr val="FFFFFF"/>
                          </a:solidFill>
                          <a:effectLst/>
                          <a:latin typeface="游ゴシック" panose="020B0400000000000000" pitchFamily="50" charset="-128"/>
                          <a:ea typeface="游ゴシック" panose="020B0400000000000000" pitchFamily="50" charset="-128"/>
                        </a:rPr>
                        <a:t>6</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003399"/>
                    </a:solidFill>
                  </a:tcPr>
                </a:tc>
                <a:extLst>
                  <a:ext uri="{0D108BD9-81ED-4DB2-BD59-A6C34878D82A}">
                    <a16:rowId xmlns:a16="http://schemas.microsoft.com/office/drawing/2014/main" val="3423290020"/>
                  </a:ext>
                </a:extLst>
              </a:tr>
              <a:tr h="712710">
                <a:tc>
                  <a:txBody>
                    <a:bodyPr/>
                    <a:lstStyle/>
                    <a:p>
                      <a:pPr algn="ctr" fontAlgn="ctr"/>
                      <a:r>
                        <a:rPr lang="ja-JP" altLang="en-US" sz="1800" b="1" i="0" u="none" strike="noStrike">
                          <a:solidFill>
                            <a:srgbClr val="000000"/>
                          </a:solidFill>
                          <a:effectLst/>
                          <a:latin typeface="游ゴシック" panose="020B0400000000000000" pitchFamily="50" charset="-128"/>
                          <a:ea typeface="游ゴシック" panose="020B0400000000000000" pitchFamily="50" charset="-128"/>
                        </a:rPr>
                        <a:t>現物株式</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3577970986"/>
                  </a:ext>
                </a:extLst>
              </a:tr>
              <a:tr h="712710">
                <a:tc>
                  <a:txBody>
                    <a:bodyPr/>
                    <a:lstStyle/>
                    <a:p>
                      <a:pPr algn="ctr" fontAlgn="ctr"/>
                      <a:r>
                        <a:rPr lang="ja-JP" altLang="en-US" sz="1800" b="1" i="0" u="none" strike="noStrike">
                          <a:solidFill>
                            <a:srgbClr val="000000"/>
                          </a:solidFill>
                          <a:effectLst/>
                          <a:latin typeface="游ゴシック" panose="020B0400000000000000" pitchFamily="50" charset="-128"/>
                          <a:ea typeface="游ゴシック" panose="020B0400000000000000" pitchFamily="50" charset="-128"/>
                        </a:rPr>
                        <a:t>先物取引</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tc>
                  <a:txBody>
                    <a:bodyPr/>
                    <a:lstStyle/>
                    <a:p>
                      <a:pPr algn="l" fontAlgn="ctr"/>
                      <a:r>
                        <a:rPr lang="ja-JP" altLang="en-US" sz="11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0" marR="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CCECFF"/>
                    </a:solidFill>
                  </a:tcPr>
                </a:tc>
                <a:extLst>
                  <a:ext uri="{0D108BD9-81ED-4DB2-BD59-A6C34878D82A}">
                    <a16:rowId xmlns:a16="http://schemas.microsoft.com/office/drawing/2014/main" val="3305323159"/>
                  </a:ext>
                </a:extLst>
              </a:tr>
            </a:tbl>
          </a:graphicData>
        </a:graphic>
      </p:graphicFrame>
      <p:sp>
        <p:nvSpPr>
          <p:cNvPr id="15" name="正方形/長方形 14">
            <a:extLst>
              <a:ext uri="{FF2B5EF4-FFF2-40B4-BE49-F238E27FC236}">
                <a16:creationId xmlns:a16="http://schemas.microsoft.com/office/drawing/2014/main" id="{2F8D445B-86A4-0FE8-CE27-0124FFF0255C}"/>
              </a:ext>
            </a:extLst>
          </p:cNvPr>
          <p:cNvSpPr/>
          <p:nvPr/>
        </p:nvSpPr>
        <p:spPr>
          <a:xfrm>
            <a:off x="2828925" y="5263694"/>
            <a:ext cx="971550" cy="343355"/>
          </a:xfrm>
          <a:prstGeom prst="rect">
            <a:avLst/>
          </a:prstGeom>
          <a:solidFill>
            <a:srgbClr val="EE80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100" b="1"/>
              <a:t>9:00~11:30</a:t>
            </a:r>
            <a:endParaRPr kumimoji="1" lang="ja-JP" altLang="en-US" sz="1100" b="1"/>
          </a:p>
        </p:txBody>
      </p:sp>
      <p:sp>
        <p:nvSpPr>
          <p:cNvPr id="18" name="正方形/長方形 17">
            <a:extLst>
              <a:ext uri="{FF2B5EF4-FFF2-40B4-BE49-F238E27FC236}">
                <a16:creationId xmlns:a16="http://schemas.microsoft.com/office/drawing/2014/main" id="{BB593B6B-5D51-6AD1-1927-541143914F65}"/>
              </a:ext>
            </a:extLst>
          </p:cNvPr>
          <p:cNvSpPr/>
          <p:nvPr/>
        </p:nvSpPr>
        <p:spPr>
          <a:xfrm>
            <a:off x="4169570" y="5263694"/>
            <a:ext cx="1183480" cy="343355"/>
          </a:xfrm>
          <a:prstGeom prst="rect">
            <a:avLst/>
          </a:prstGeom>
          <a:solidFill>
            <a:srgbClr val="EE801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t>12:30~15:30</a:t>
            </a:r>
            <a:endParaRPr kumimoji="1" lang="ja-JP" altLang="en-US" sz="1200" b="1"/>
          </a:p>
        </p:txBody>
      </p:sp>
      <p:sp>
        <p:nvSpPr>
          <p:cNvPr id="20" name="正方形/長方形 19">
            <a:extLst>
              <a:ext uri="{FF2B5EF4-FFF2-40B4-BE49-F238E27FC236}">
                <a16:creationId xmlns:a16="http://schemas.microsoft.com/office/drawing/2014/main" id="{6B920879-B31D-12A3-B41F-5B08109E02E7}"/>
              </a:ext>
            </a:extLst>
          </p:cNvPr>
          <p:cNvSpPr/>
          <p:nvPr/>
        </p:nvSpPr>
        <p:spPr>
          <a:xfrm>
            <a:off x="2727960" y="5970654"/>
            <a:ext cx="2727960" cy="34335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ja-JP" sz="1200" b="1"/>
              <a:t>8</a:t>
            </a:r>
            <a:r>
              <a:rPr kumimoji="1" lang="en-US" altLang="ja-JP" sz="1200" b="1"/>
              <a:t>:45~15:45</a:t>
            </a:r>
            <a:endParaRPr kumimoji="1" lang="ja-JP" altLang="en-US" sz="1200" b="1"/>
          </a:p>
        </p:txBody>
      </p:sp>
      <p:sp>
        <p:nvSpPr>
          <p:cNvPr id="21" name="正方形/長方形 20">
            <a:extLst>
              <a:ext uri="{FF2B5EF4-FFF2-40B4-BE49-F238E27FC236}">
                <a16:creationId xmlns:a16="http://schemas.microsoft.com/office/drawing/2014/main" id="{25228C8B-AE7A-6858-56B8-A6BD38323296}"/>
              </a:ext>
            </a:extLst>
          </p:cNvPr>
          <p:cNvSpPr/>
          <p:nvPr/>
        </p:nvSpPr>
        <p:spPr>
          <a:xfrm>
            <a:off x="5930899" y="5970654"/>
            <a:ext cx="5023428" cy="343355"/>
          </a:xfrm>
          <a:prstGeom prst="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1200" b="1"/>
              <a:t>17:00~6:00</a:t>
            </a:r>
            <a:endParaRPr kumimoji="1" lang="ja-JP" altLang="en-US" sz="1200" b="1"/>
          </a:p>
        </p:txBody>
      </p:sp>
    </p:spTree>
    <p:extLst>
      <p:ext uri="{BB962C8B-B14F-4D97-AF65-F5344CB8AC3E}">
        <p14:creationId xmlns:p14="http://schemas.microsoft.com/office/powerpoint/2010/main" val="4077689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838200" y="365125"/>
            <a:ext cx="11149584" cy="1325563"/>
          </a:xfrm>
        </p:spPr>
        <p:txBody>
          <a:bodyPr>
            <a:normAutofit/>
          </a:bodyPr>
          <a:lstStyle/>
          <a:p>
            <a:r>
              <a:rPr lang="ja-JP" altLang="en-US" sz="4200">
                <a:latin typeface="ＤＦ平成明朝体W7" panose="02020709000000000000" pitchFamily="17" charset="-128"/>
                <a:ea typeface="ＤＦ平成明朝体W7" panose="02020709000000000000" pitchFamily="17" charset="-128"/>
              </a:rPr>
              <a:t>過去３年の助言実績</a:t>
            </a:r>
            <a:br>
              <a:rPr lang="en-US" altLang="ja-JP" sz="4200">
                <a:latin typeface="ＤＦ平成明朝体W7" panose="02020709000000000000" pitchFamily="17" charset="-128"/>
                <a:ea typeface="ＤＦ平成明朝体W7" panose="02020709000000000000" pitchFamily="17" charset="-128"/>
              </a:rPr>
            </a:br>
            <a:r>
              <a:rPr lang="ja-JP" altLang="en-US" sz="2800">
                <a:latin typeface="ＤＦ平成明朝体W7" panose="02020709000000000000" pitchFamily="17" charset="-128"/>
                <a:ea typeface="ＤＦ平成明朝体W7" panose="02020709000000000000" pitchFamily="17" charset="-128"/>
              </a:rPr>
              <a:t>　３年平均 利益額１７０万円超！</a:t>
            </a:r>
            <a:r>
              <a:rPr lang="en-US" altLang="ja-JP" sz="2000">
                <a:latin typeface="ＤＦ平成明朝体W7" panose="02020709000000000000" pitchFamily="17" charset="-128"/>
                <a:ea typeface="ＤＦ平成明朝体W7" panose="02020709000000000000" pitchFamily="17" charset="-128"/>
              </a:rPr>
              <a:t>※</a:t>
            </a:r>
            <a:r>
              <a:rPr lang="ja-JP" altLang="en-US" sz="2000">
                <a:latin typeface="ＤＦ平成明朝体W7" panose="02020709000000000000" pitchFamily="17" charset="-128"/>
                <a:ea typeface="ＤＦ平成明朝体W7" panose="02020709000000000000" pitchFamily="17" charset="-128"/>
              </a:rPr>
              <a:t>ラージ</a:t>
            </a:r>
            <a:r>
              <a:rPr lang="en-US" altLang="ja-JP" sz="2000">
                <a:latin typeface="ＤＦ平成明朝体W7" panose="02020709000000000000" pitchFamily="17" charset="-128"/>
                <a:ea typeface="ＤＦ平成明朝体W7" panose="02020709000000000000" pitchFamily="17" charset="-128"/>
              </a:rPr>
              <a:t>1</a:t>
            </a:r>
            <a:r>
              <a:rPr lang="ja-JP" altLang="en-US" sz="2000">
                <a:latin typeface="ＤＦ平成明朝体W7" panose="02020709000000000000" pitchFamily="17" charset="-128"/>
                <a:ea typeface="ＤＦ平成明朝体W7" panose="02020709000000000000" pitchFamily="17" charset="-128"/>
              </a:rPr>
              <a:t>枚当り：ミニ１枚当り１７万円</a:t>
            </a:r>
            <a:endParaRPr lang="ja-JP" altLang="en-US" sz="4200">
              <a:latin typeface="ＤＦ平成明朝体W7" panose="02020709000000000000" pitchFamily="17" charset="-128"/>
              <a:ea typeface="ＤＦ平成明朝体W7" panose="02020709000000000000" pitchFamily="17" charset="-128"/>
            </a:endParaRPr>
          </a:p>
        </p:txBody>
      </p:sp>
      <p:sp>
        <p:nvSpPr>
          <p:cNvPr id="29"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スライド番号プレースホルダー 2">
            <a:extLst>
              <a:ext uri="{FF2B5EF4-FFF2-40B4-BE49-F238E27FC236}">
                <a16:creationId xmlns:a16="http://schemas.microsoft.com/office/drawing/2014/main" id="{013A5D15-EE18-42F4-8DB5-8F2808FB5197}"/>
              </a:ext>
            </a:extLst>
          </p:cNvPr>
          <p:cNvSpPr>
            <a:spLocks noGrp="1"/>
          </p:cNvSpPr>
          <p:nvPr>
            <p:ph type="sldNum" sz="quarter" idx="12"/>
          </p:nvPr>
        </p:nvSpPr>
        <p:spPr/>
        <p:txBody>
          <a:bodyPr/>
          <a:lstStyle/>
          <a:p>
            <a:fld id="{4C58E8EB-2231-4FED-8F2A-3D5057EF1F40}" type="slidenum">
              <a:rPr kumimoji="1" lang="ja-JP" altLang="en-US" smtClean="0"/>
              <a:t>5</a:t>
            </a:fld>
            <a:endParaRPr kumimoji="1" lang="ja-JP" altLang="en-US"/>
          </a:p>
        </p:txBody>
      </p:sp>
      <p:graphicFrame>
        <p:nvGraphicFramePr>
          <p:cNvPr id="4" name="表 3">
            <a:extLst>
              <a:ext uri="{FF2B5EF4-FFF2-40B4-BE49-F238E27FC236}">
                <a16:creationId xmlns:a16="http://schemas.microsoft.com/office/drawing/2014/main" id="{91563884-7E72-F8E8-F587-D26C4FD9E191}"/>
              </a:ext>
            </a:extLst>
          </p:cNvPr>
          <p:cNvGraphicFramePr>
            <a:graphicFrameLocks noGrp="1"/>
          </p:cNvGraphicFramePr>
          <p:nvPr>
            <p:extLst>
              <p:ext uri="{D42A27DB-BD31-4B8C-83A1-F6EECF244321}">
                <p14:modId xmlns:p14="http://schemas.microsoft.com/office/powerpoint/2010/main" val="543122687"/>
              </p:ext>
            </p:extLst>
          </p:nvPr>
        </p:nvGraphicFramePr>
        <p:xfrm>
          <a:off x="1102868" y="1883759"/>
          <a:ext cx="9983216" cy="4837716"/>
        </p:xfrm>
        <a:graphic>
          <a:graphicData uri="http://schemas.openxmlformats.org/drawingml/2006/table">
            <a:tbl>
              <a:tblPr firstRow="1">
                <a:tableStyleId>{5C22544A-7EE6-4342-B048-85BDC9FD1C3A}</a:tableStyleId>
              </a:tblPr>
              <a:tblGrid>
                <a:gridCol w="2018172">
                  <a:extLst>
                    <a:ext uri="{9D8B030D-6E8A-4147-A177-3AD203B41FA5}">
                      <a16:colId xmlns:a16="http://schemas.microsoft.com/office/drawing/2014/main" val="3132059393"/>
                    </a:ext>
                  </a:extLst>
                </a:gridCol>
                <a:gridCol w="2216258">
                  <a:extLst>
                    <a:ext uri="{9D8B030D-6E8A-4147-A177-3AD203B41FA5}">
                      <a16:colId xmlns:a16="http://schemas.microsoft.com/office/drawing/2014/main" val="857676458"/>
                    </a:ext>
                  </a:extLst>
                </a:gridCol>
                <a:gridCol w="3252982">
                  <a:extLst>
                    <a:ext uri="{9D8B030D-6E8A-4147-A177-3AD203B41FA5}">
                      <a16:colId xmlns:a16="http://schemas.microsoft.com/office/drawing/2014/main" val="3224948148"/>
                    </a:ext>
                  </a:extLst>
                </a:gridCol>
                <a:gridCol w="2495804">
                  <a:extLst>
                    <a:ext uri="{9D8B030D-6E8A-4147-A177-3AD203B41FA5}">
                      <a16:colId xmlns:a16="http://schemas.microsoft.com/office/drawing/2014/main" val="306907235"/>
                    </a:ext>
                  </a:extLst>
                </a:gridCol>
              </a:tblGrid>
              <a:tr h="806286">
                <a:tc>
                  <a:txBody>
                    <a:bodyPr/>
                    <a:lstStyle/>
                    <a:p>
                      <a:pPr algn="ctr"/>
                      <a:r>
                        <a:rPr kumimoji="1" lang="ja-JP" altLang="en-US" sz="2000"/>
                        <a:t>年度</a:t>
                      </a:r>
                      <a:endParaRPr kumimoji="1" lang="en-US" altLang="ja-JP" sz="2000"/>
                    </a:p>
                    <a:p>
                      <a:pPr algn="ctr"/>
                      <a:r>
                        <a:rPr kumimoji="1" lang="en-US" altLang="ja-JP" sz="1400"/>
                        <a:t>※4</a:t>
                      </a:r>
                      <a:r>
                        <a:rPr kumimoji="1" lang="ja-JP" altLang="en-US" sz="1400"/>
                        <a:t>月～翌年</a:t>
                      </a:r>
                      <a:r>
                        <a:rPr kumimoji="1" lang="en-US" altLang="ja-JP" sz="1400"/>
                        <a:t>3</a:t>
                      </a:r>
                      <a:r>
                        <a:rPr kumimoji="1" lang="ja-JP" altLang="en-US" sz="1400"/>
                        <a:t>月</a:t>
                      </a:r>
                    </a:p>
                  </a:txBody>
                  <a:tcPr anchor="ctr" anchorCtr="1"/>
                </a:tc>
                <a:tc>
                  <a:txBody>
                    <a:bodyPr/>
                    <a:lstStyle/>
                    <a:p>
                      <a:pPr algn="ctr"/>
                      <a:r>
                        <a:rPr kumimoji="1" lang="ja-JP" altLang="en-US" sz="2000"/>
                        <a:t>勝率</a:t>
                      </a:r>
                    </a:p>
                  </a:txBody>
                  <a:tcPr anchor="ctr" anchorCtr="1"/>
                </a:tc>
                <a:tc>
                  <a:txBody>
                    <a:bodyPr/>
                    <a:lstStyle/>
                    <a:p>
                      <a:pPr algn="ctr"/>
                      <a:r>
                        <a:rPr kumimoji="1" lang="ja-JP" altLang="en-US" sz="2000"/>
                        <a:t>年間損益額</a:t>
                      </a:r>
                      <a:endParaRPr kumimoji="1" lang="en-US" altLang="ja-JP" sz="2000"/>
                    </a:p>
                    <a:p>
                      <a:pPr algn="ctr"/>
                      <a:r>
                        <a:rPr kumimoji="1" lang="en-US" altLang="ja-JP" sz="1400"/>
                        <a:t>※</a:t>
                      </a:r>
                      <a:r>
                        <a:rPr kumimoji="1" lang="ja-JP" altLang="en-US" sz="1400"/>
                        <a:t>ラージ１枚当り</a:t>
                      </a:r>
                      <a:r>
                        <a:rPr kumimoji="1" lang="en-US" altLang="ja-JP" sz="1400"/>
                        <a:t>(</a:t>
                      </a:r>
                      <a:r>
                        <a:rPr kumimoji="1" lang="ja-JP" altLang="en-US" sz="1400"/>
                        <a:t>ミニは</a:t>
                      </a:r>
                      <a:r>
                        <a:rPr kumimoji="1" lang="en-US" altLang="ja-JP" sz="1400"/>
                        <a:t>1/10)</a:t>
                      </a:r>
                      <a:endParaRPr kumimoji="1" lang="ja-JP" altLang="en-US" sz="2000"/>
                    </a:p>
                  </a:txBody>
                  <a:tcPr anchor="ctr" anchorCtr="1"/>
                </a:tc>
                <a:tc>
                  <a:txBody>
                    <a:bodyPr/>
                    <a:lstStyle/>
                    <a:p>
                      <a:pPr algn="ctr"/>
                      <a:r>
                        <a:rPr kumimoji="1" lang="ja-JP" altLang="en-US" sz="2000"/>
                        <a:t>利益率</a:t>
                      </a:r>
                      <a:endParaRPr kumimoji="1" lang="en-US" altLang="ja-JP" sz="2000"/>
                    </a:p>
                    <a:p>
                      <a:pPr algn="ctr"/>
                      <a:r>
                        <a:rPr kumimoji="1" lang="en-US" altLang="ja-JP" sz="1400"/>
                        <a:t>※</a:t>
                      </a:r>
                      <a:r>
                        <a:rPr kumimoji="1" lang="ja-JP" altLang="en-US" sz="1400"/>
                        <a:t>対証拠金</a:t>
                      </a:r>
                    </a:p>
                  </a:txBody>
                  <a:tcPr anchor="ctr" anchorCtr="1"/>
                </a:tc>
                <a:extLst>
                  <a:ext uri="{0D108BD9-81ED-4DB2-BD59-A6C34878D82A}">
                    <a16:rowId xmlns:a16="http://schemas.microsoft.com/office/drawing/2014/main" val="2276986354"/>
                  </a:ext>
                </a:extLst>
              </a:tr>
              <a:tr h="806286">
                <a:tc>
                  <a:txBody>
                    <a:bodyPr/>
                    <a:lstStyle/>
                    <a:p>
                      <a:pPr algn="ctr"/>
                      <a:r>
                        <a:rPr kumimoji="1" lang="ja-JP" altLang="en-US" sz="2000"/>
                        <a:t>２０２２年度</a:t>
                      </a:r>
                    </a:p>
                  </a:txBody>
                  <a:tcPr anchor="ctr" anchorCtr="1"/>
                </a:tc>
                <a:tc>
                  <a:txBody>
                    <a:bodyPr/>
                    <a:lstStyle/>
                    <a:p>
                      <a:pPr algn="ctr"/>
                      <a:r>
                        <a:rPr kumimoji="1" lang="ja-JP" altLang="en-US" sz="2000"/>
                        <a:t>６４</a:t>
                      </a:r>
                      <a:r>
                        <a:rPr kumimoji="1" lang="en-US" altLang="ja-JP" sz="2000"/>
                        <a:t>.</a:t>
                      </a:r>
                      <a:r>
                        <a:rPr kumimoji="1" lang="ja-JP" altLang="en-US" sz="2000"/>
                        <a:t>７％</a:t>
                      </a:r>
                    </a:p>
                  </a:txBody>
                  <a:tcPr anchor="ctr" anchorCtr="1"/>
                </a:tc>
                <a:tc>
                  <a:txBody>
                    <a:bodyPr/>
                    <a:lstStyle/>
                    <a:p>
                      <a:pPr algn="ctr"/>
                      <a:r>
                        <a:rPr kumimoji="1" lang="ja-JP" altLang="en-US" sz="2000"/>
                        <a:t>１</a:t>
                      </a:r>
                      <a:r>
                        <a:rPr kumimoji="1" lang="en-US" altLang="ja-JP" sz="2000"/>
                        <a:t>,</a:t>
                      </a:r>
                      <a:r>
                        <a:rPr kumimoji="1" lang="ja-JP" altLang="en-US" sz="2000"/>
                        <a:t>５７６</a:t>
                      </a:r>
                      <a:r>
                        <a:rPr kumimoji="1" lang="en-US" altLang="ja-JP" sz="2000"/>
                        <a:t>,</a:t>
                      </a:r>
                      <a:r>
                        <a:rPr kumimoji="1" lang="ja-JP" altLang="en-US" sz="2000"/>
                        <a:t>２５０円</a:t>
                      </a:r>
                      <a:endParaRPr kumimoji="1" lang="en-US" altLang="ja-JP" sz="2000"/>
                    </a:p>
                  </a:txBody>
                  <a:tcPr anchor="ctr" anchorCtr="1"/>
                </a:tc>
                <a:tc>
                  <a:txBody>
                    <a:bodyPr/>
                    <a:lstStyle/>
                    <a:p>
                      <a:pPr algn="ctr"/>
                      <a:r>
                        <a:rPr kumimoji="1" lang="ja-JP" altLang="en-US" sz="2000"/>
                        <a:t>１２７</a:t>
                      </a:r>
                      <a:r>
                        <a:rPr kumimoji="1" lang="en-US" altLang="ja-JP" sz="2000"/>
                        <a:t>.</a:t>
                      </a:r>
                      <a:r>
                        <a:rPr kumimoji="1" lang="ja-JP" altLang="en-US" sz="2000"/>
                        <a:t>５％</a:t>
                      </a:r>
                    </a:p>
                  </a:txBody>
                  <a:tcPr anchor="ctr" anchorCtr="1"/>
                </a:tc>
                <a:extLst>
                  <a:ext uri="{0D108BD9-81ED-4DB2-BD59-A6C34878D82A}">
                    <a16:rowId xmlns:a16="http://schemas.microsoft.com/office/drawing/2014/main" val="992402521"/>
                  </a:ext>
                </a:extLst>
              </a:tr>
              <a:tr h="806286">
                <a:tc>
                  <a:txBody>
                    <a:bodyPr/>
                    <a:lstStyle/>
                    <a:p>
                      <a:pPr algn="ctr"/>
                      <a:r>
                        <a:rPr kumimoji="1" lang="ja-JP" altLang="en-US" sz="2000"/>
                        <a:t>２０２３年度</a:t>
                      </a:r>
                    </a:p>
                  </a:txBody>
                  <a:tcPr anchor="ctr" anchorCtr="1"/>
                </a:tc>
                <a:tc>
                  <a:txBody>
                    <a:bodyPr/>
                    <a:lstStyle/>
                    <a:p>
                      <a:pPr algn="ctr"/>
                      <a:r>
                        <a:rPr kumimoji="1" lang="ja-JP" altLang="en-US" sz="2000"/>
                        <a:t>８５</a:t>
                      </a:r>
                      <a:r>
                        <a:rPr kumimoji="1" lang="en-US" altLang="ja-JP" sz="2000"/>
                        <a:t>.</a:t>
                      </a:r>
                      <a:r>
                        <a:rPr kumimoji="1" lang="ja-JP" altLang="en-US" sz="2000"/>
                        <a:t>７％</a:t>
                      </a:r>
                    </a:p>
                  </a:txBody>
                  <a:tcPr anchor="ctr" anchorCtr="1"/>
                </a:tc>
                <a:tc>
                  <a:txBody>
                    <a:bodyPr/>
                    <a:lstStyle/>
                    <a:p>
                      <a:pPr algn="ctr"/>
                      <a:r>
                        <a:rPr kumimoji="1" lang="ja-JP" altLang="en-US" sz="2000"/>
                        <a:t>２</a:t>
                      </a:r>
                      <a:r>
                        <a:rPr kumimoji="1" lang="en-US" altLang="ja-JP" sz="2000"/>
                        <a:t>,</a:t>
                      </a:r>
                      <a:r>
                        <a:rPr kumimoji="1" lang="ja-JP" altLang="en-US" sz="2000"/>
                        <a:t>１７５</a:t>
                      </a:r>
                      <a:r>
                        <a:rPr kumimoji="1" lang="en-US" altLang="ja-JP" sz="2000"/>
                        <a:t>,</a:t>
                      </a:r>
                      <a:r>
                        <a:rPr kumimoji="1" lang="ja-JP" altLang="en-US" sz="2000"/>
                        <a:t>０００円</a:t>
                      </a:r>
                    </a:p>
                  </a:txBody>
                  <a:tcPr anchor="ctr" anchorCtr="1"/>
                </a:tc>
                <a:tc>
                  <a:txBody>
                    <a:bodyPr/>
                    <a:lstStyle/>
                    <a:p>
                      <a:pPr algn="ctr"/>
                      <a:r>
                        <a:rPr kumimoji="1" lang="ja-JP" altLang="en-US" sz="2000"/>
                        <a:t>１５５</a:t>
                      </a:r>
                      <a:r>
                        <a:rPr kumimoji="1" lang="en-US" altLang="ja-JP" sz="2000"/>
                        <a:t>.</a:t>
                      </a:r>
                      <a:r>
                        <a:rPr kumimoji="1" lang="ja-JP" altLang="en-US" sz="2000"/>
                        <a:t>２％</a:t>
                      </a:r>
                    </a:p>
                  </a:txBody>
                  <a:tcPr anchor="ctr" anchorCtr="1"/>
                </a:tc>
                <a:extLst>
                  <a:ext uri="{0D108BD9-81ED-4DB2-BD59-A6C34878D82A}">
                    <a16:rowId xmlns:a16="http://schemas.microsoft.com/office/drawing/2014/main" val="3587309875"/>
                  </a:ext>
                </a:extLst>
              </a:tr>
              <a:tr h="806286">
                <a:tc>
                  <a:txBody>
                    <a:bodyPr/>
                    <a:lstStyle/>
                    <a:p>
                      <a:pPr algn="ctr"/>
                      <a:r>
                        <a:rPr kumimoji="1" lang="ja-JP" altLang="en-US" sz="2000"/>
                        <a:t>２０２４年度</a:t>
                      </a:r>
                      <a:endParaRPr kumimoji="1" lang="en-US" altLang="ja-JP" sz="2000"/>
                    </a:p>
                  </a:txBody>
                  <a:tcPr anchor="ctr" anchorCtr="1"/>
                </a:tc>
                <a:tc>
                  <a:txBody>
                    <a:bodyPr/>
                    <a:lstStyle/>
                    <a:p>
                      <a:pPr algn="ctr"/>
                      <a:r>
                        <a:rPr kumimoji="1" lang="ja-JP" altLang="en-US" sz="2000"/>
                        <a:t>６６</a:t>
                      </a:r>
                      <a:r>
                        <a:rPr kumimoji="1" lang="en-US" altLang="ja-JP" sz="2000"/>
                        <a:t>.</a:t>
                      </a:r>
                      <a:r>
                        <a:rPr kumimoji="1" lang="ja-JP" altLang="en-US" sz="2000"/>
                        <a:t>７</a:t>
                      </a:r>
                      <a:r>
                        <a:rPr kumimoji="1" lang="en-US" altLang="ja-JP" sz="2000"/>
                        <a:t>%</a:t>
                      </a:r>
                      <a:endParaRPr kumimoji="1" lang="ja-JP" altLang="en-US" sz="2000"/>
                    </a:p>
                  </a:txBody>
                  <a:tcPr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a:t>１</a:t>
                      </a:r>
                      <a:r>
                        <a:rPr kumimoji="1" lang="en-US" altLang="ja-JP" sz="2000"/>
                        <a:t>,</a:t>
                      </a:r>
                      <a:r>
                        <a:rPr kumimoji="1" lang="ja-JP" altLang="en-US" sz="2000"/>
                        <a:t>４３６</a:t>
                      </a:r>
                      <a:r>
                        <a:rPr kumimoji="1" lang="en-US" altLang="ja-JP" sz="2000"/>
                        <a:t>,</a:t>
                      </a:r>
                      <a:r>
                        <a:rPr kumimoji="1" lang="ja-JP" altLang="en-US" sz="2000"/>
                        <a:t>２５０円</a:t>
                      </a:r>
                    </a:p>
                  </a:txBody>
                  <a:tcPr anchor="ctr" anchorCtr="1"/>
                </a:tc>
                <a:tc>
                  <a:txBody>
                    <a:bodyPr/>
                    <a:lstStyle/>
                    <a:p>
                      <a:pPr algn="ctr"/>
                      <a:r>
                        <a:rPr kumimoji="1" lang="ja-JP" altLang="en-US" sz="2000"/>
                        <a:t>　５８</a:t>
                      </a:r>
                      <a:r>
                        <a:rPr kumimoji="1" lang="en-US" altLang="ja-JP" sz="2000"/>
                        <a:t>.</a:t>
                      </a:r>
                      <a:r>
                        <a:rPr kumimoji="1" lang="ja-JP" altLang="en-US" sz="2000"/>
                        <a:t>０％</a:t>
                      </a:r>
                    </a:p>
                  </a:txBody>
                  <a:tcPr anchor="ctr" anchorCtr="1"/>
                </a:tc>
                <a:extLst>
                  <a:ext uri="{0D108BD9-81ED-4DB2-BD59-A6C34878D82A}">
                    <a16:rowId xmlns:a16="http://schemas.microsoft.com/office/drawing/2014/main" val="1118124860"/>
                  </a:ext>
                </a:extLst>
              </a:tr>
              <a:tr h="806286">
                <a:tc>
                  <a:txBody>
                    <a:bodyPr/>
                    <a:lstStyle/>
                    <a:p>
                      <a:pPr algn="ctr"/>
                      <a:r>
                        <a:rPr kumimoji="1" lang="ja-JP" altLang="en-US" sz="2000" b="1"/>
                        <a:t>通算</a:t>
                      </a:r>
                    </a:p>
                  </a:txBody>
                  <a:tcPr anchor="ctr" anchorCtr="1">
                    <a:solidFill>
                      <a:schemeClr val="accent1">
                        <a:lumMod val="20000"/>
                        <a:lumOff val="80000"/>
                      </a:schemeClr>
                    </a:solidFill>
                  </a:tcPr>
                </a:tc>
                <a:tc>
                  <a:txBody>
                    <a:bodyPr/>
                    <a:lstStyle/>
                    <a:p>
                      <a:pPr algn="ctr"/>
                      <a:r>
                        <a:rPr kumimoji="1" lang="ja-JP" altLang="en-US" sz="2000"/>
                        <a:t>７０</a:t>
                      </a:r>
                      <a:r>
                        <a:rPr kumimoji="1" lang="en-US" altLang="ja-JP" sz="2000"/>
                        <a:t>.</a:t>
                      </a:r>
                      <a:r>
                        <a:rPr kumimoji="1" lang="ja-JP" altLang="en-US" sz="2000"/>
                        <a:t>０％</a:t>
                      </a:r>
                    </a:p>
                  </a:txBody>
                  <a:tcPr anchor="ctr" anchorCtr="1">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a:solidFill>
                            <a:srgbClr val="FF0000"/>
                          </a:solidFill>
                        </a:rPr>
                        <a:t>５</a:t>
                      </a:r>
                      <a:r>
                        <a:rPr kumimoji="1" lang="en-US" altLang="ja-JP" sz="2000" b="1">
                          <a:solidFill>
                            <a:srgbClr val="FF0000"/>
                          </a:solidFill>
                        </a:rPr>
                        <a:t>,</a:t>
                      </a:r>
                      <a:r>
                        <a:rPr kumimoji="1" lang="ja-JP" altLang="en-US" sz="2000" b="1">
                          <a:solidFill>
                            <a:srgbClr val="FF0000"/>
                          </a:solidFill>
                        </a:rPr>
                        <a:t>１８７</a:t>
                      </a:r>
                      <a:r>
                        <a:rPr kumimoji="1" lang="en-US" altLang="ja-JP" sz="2000" b="1">
                          <a:solidFill>
                            <a:srgbClr val="FF0000"/>
                          </a:solidFill>
                        </a:rPr>
                        <a:t>,</a:t>
                      </a:r>
                      <a:r>
                        <a:rPr kumimoji="1" lang="ja-JP" altLang="en-US" sz="2000" b="1">
                          <a:solidFill>
                            <a:srgbClr val="FF0000"/>
                          </a:solidFill>
                        </a:rPr>
                        <a:t>５００円</a:t>
                      </a:r>
                      <a:endParaRPr kumimoji="1" lang="en-US" altLang="ja-JP" sz="2000" b="1">
                        <a:solidFill>
                          <a:srgbClr val="FF0000"/>
                        </a:solidFill>
                      </a:endParaRPr>
                    </a:p>
                  </a:txBody>
                  <a:tcPr anchor="ctr" anchorCtr="1">
                    <a:solidFill>
                      <a:schemeClr val="accent1">
                        <a:lumMod val="20000"/>
                        <a:lumOff val="80000"/>
                      </a:schemeClr>
                    </a:solidFill>
                  </a:tcPr>
                </a:tc>
                <a:tc>
                  <a:txBody>
                    <a:bodyPr/>
                    <a:lstStyle/>
                    <a:p>
                      <a:pPr algn="ctr"/>
                      <a:r>
                        <a:rPr kumimoji="1" lang="ja-JP" altLang="en-US" sz="2000" b="1">
                          <a:solidFill>
                            <a:srgbClr val="FF0000"/>
                          </a:solidFill>
                        </a:rPr>
                        <a:t>３４０</a:t>
                      </a:r>
                      <a:r>
                        <a:rPr kumimoji="1" lang="en-US" altLang="ja-JP" sz="2000" b="1">
                          <a:solidFill>
                            <a:srgbClr val="FF0000"/>
                          </a:solidFill>
                        </a:rPr>
                        <a:t>.</a:t>
                      </a:r>
                      <a:r>
                        <a:rPr kumimoji="1" lang="ja-JP" altLang="en-US" sz="2000" b="1">
                          <a:solidFill>
                            <a:srgbClr val="FF0000"/>
                          </a:solidFill>
                        </a:rPr>
                        <a:t>７％</a:t>
                      </a:r>
                    </a:p>
                  </a:txBody>
                  <a:tcPr anchor="ctr" anchorCtr="1">
                    <a:solidFill>
                      <a:schemeClr val="accent1">
                        <a:lumMod val="20000"/>
                        <a:lumOff val="80000"/>
                      </a:schemeClr>
                    </a:solidFill>
                  </a:tcPr>
                </a:tc>
                <a:extLst>
                  <a:ext uri="{0D108BD9-81ED-4DB2-BD59-A6C34878D82A}">
                    <a16:rowId xmlns:a16="http://schemas.microsoft.com/office/drawing/2014/main" val="1655449064"/>
                  </a:ext>
                </a:extLst>
              </a:tr>
              <a:tr h="806286">
                <a:tc>
                  <a:txBody>
                    <a:bodyPr/>
                    <a:lstStyle/>
                    <a:p>
                      <a:pPr algn="ctr"/>
                      <a:r>
                        <a:rPr kumimoji="1" lang="ja-JP" altLang="en-US" sz="2000" b="1"/>
                        <a:t>平均</a:t>
                      </a:r>
                    </a:p>
                  </a:txBody>
                  <a:tcPr anchor="ctr" anchorCtr="1">
                    <a:solidFill>
                      <a:schemeClr val="accent1">
                        <a:lumMod val="20000"/>
                        <a:lumOff val="80000"/>
                      </a:schemeClr>
                    </a:solidFill>
                  </a:tcPr>
                </a:tc>
                <a:tc>
                  <a:txBody>
                    <a:bodyPr/>
                    <a:lstStyle/>
                    <a:p>
                      <a:pPr algn="ctr"/>
                      <a:r>
                        <a:rPr kumimoji="1" lang="ja-JP" altLang="en-US" sz="2000"/>
                        <a:t>７２</a:t>
                      </a:r>
                      <a:r>
                        <a:rPr kumimoji="1" lang="en-US" altLang="ja-JP" sz="2000"/>
                        <a:t>.</a:t>
                      </a:r>
                      <a:r>
                        <a:rPr kumimoji="1" lang="ja-JP" altLang="en-US" sz="2000"/>
                        <a:t>４％</a:t>
                      </a:r>
                    </a:p>
                  </a:txBody>
                  <a:tcPr anchor="ctr" anchorCtr="1">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a:solidFill>
                            <a:srgbClr val="FF0000"/>
                          </a:solidFill>
                        </a:rPr>
                        <a:t>１</a:t>
                      </a:r>
                      <a:r>
                        <a:rPr kumimoji="1" lang="en-US" altLang="ja-JP" sz="2000" b="1">
                          <a:solidFill>
                            <a:srgbClr val="FF0000"/>
                          </a:solidFill>
                        </a:rPr>
                        <a:t>,</a:t>
                      </a:r>
                      <a:r>
                        <a:rPr kumimoji="1" lang="ja-JP" altLang="en-US" sz="2000" b="1">
                          <a:solidFill>
                            <a:srgbClr val="FF0000"/>
                          </a:solidFill>
                        </a:rPr>
                        <a:t>７２９</a:t>
                      </a:r>
                      <a:r>
                        <a:rPr kumimoji="1" lang="en-US" altLang="ja-JP" sz="2000" b="1">
                          <a:solidFill>
                            <a:srgbClr val="FF0000"/>
                          </a:solidFill>
                        </a:rPr>
                        <a:t>,</a:t>
                      </a:r>
                      <a:r>
                        <a:rPr kumimoji="1" lang="ja-JP" altLang="en-US" sz="2000" b="1">
                          <a:solidFill>
                            <a:srgbClr val="FF0000"/>
                          </a:solidFill>
                        </a:rPr>
                        <a:t>１６７円</a:t>
                      </a:r>
                      <a:endParaRPr kumimoji="1" lang="en-US" altLang="ja-JP" sz="2000" b="1">
                        <a:solidFill>
                          <a:srgbClr val="FF0000"/>
                        </a:solidFill>
                      </a:endParaRPr>
                    </a:p>
                  </a:txBody>
                  <a:tcPr anchor="ctr" anchorCtr="1">
                    <a:solidFill>
                      <a:schemeClr val="accent1">
                        <a:lumMod val="20000"/>
                        <a:lumOff val="80000"/>
                      </a:schemeClr>
                    </a:solidFill>
                  </a:tcPr>
                </a:tc>
                <a:tc>
                  <a:txBody>
                    <a:bodyPr/>
                    <a:lstStyle/>
                    <a:p>
                      <a:pPr algn="ctr"/>
                      <a:r>
                        <a:rPr kumimoji="1" lang="ja-JP" altLang="en-US" sz="2000" b="1">
                          <a:solidFill>
                            <a:srgbClr val="FF0000"/>
                          </a:solidFill>
                        </a:rPr>
                        <a:t>１１３</a:t>
                      </a:r>
                      <a:r>
                        <a:rPr kumimoji="1" lang="en-US" altLang="ja-JP" sz="2000" b="1">
                          <a:solidFill>
                            <a:srgbClr val="FF0000"/>
                          </a:solidFill>
                        </a:rPr>
                        <a:t>.</a:t>
                      </a:r>
                      <a:r>
                        <a:rPr kumimoji="1" lang="ja-JP" altLang="en-US" sz="2000" b="1">
                          <a:solidFill>
                            <a:srgbClr val="FF0000"/>
                          </a:solidFill>
                        </a:rPr>
                        <a:t>６％</a:t>
                      </a:r>
                    </a:p>
                  </a:txBody>
                  <a:tcPr anchor="ctr" anchorCtr="1">
                    <a:solidFill>
                      <a:schemeClr val="accent1">
                        <a:lumMod val="20000"/>
                        <a:lumOff val="80000"/>
                      </a:schemeClr>
                    </a:solidFill>
                  </a:tcPr>
                </a:tc>
                <a:extLst>
                  <a:ext uri="{0D108BD9-81ED-4DB2-BD59-A6C34878D82A}">
                    <a16:rowId xmlns:a16="http://schemas.microsoft.com/office/drawing/2014/main" val="1531230189"/>
                  </a:ext>
                </a:extLst>
              </a:tr>
            </a:tbl>
          </a:graphicData>
        </a:graphic>
      </p:graphicFrame>
    </p:spTree>
    <p:extLst>
      <p:ext uri="{BB962C8B-B14F-4D97-AF65-F5344CB8AC3E}">
        <p14:creationId xmlns:p14="http://schemas.microsoft.com/office/powerpoint/2010/main" val="99343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73A238-E13E-0BE2-49F7-74446CF57CB9}"/>
              </a:ext>
            </a:extLst>
          </p:cNvPr>
          <p:cNvSpPr>
            <a:spLocks noGrp="1"/>
          </p:cNvSpPr>
          <p:nvPr>
            <p:ph type="sldNum" sz="quarter" idx="12"/>
          </p:nvPr>
        </p:nvSpPr>
        <p:spPr>
          <a:xfrm>
            <a:off x="9448800" y="6492875"/>
            <a:ext cx="2743200" cy="365125"/>
          </a:xfrm>
        </p:spPr>
        <p:txBody>
          <a:bodyPr/>
          <a:lstStyle/>
          <a:p>
            <a:fld id="{4C58E8EB-2231-4FED-8F2A-3D5057EF1F40}" type="slidenum">
              <a:rPr kumimoji="1" lang="ja-JP" altLang="en-US" smtClean="0"/>
              <a:t>6</a:t>
            </a:fld>
            <a:endParaRPr kumimoji="1" lang="ja-JP" altLang="en-US"/>
          </a:p>
        </p:txBody>
      </p:sp>
      <p:pic>
        <p:nvPicPr>
          <p:cNvPr id="6" name="図 5">
            <a:extLst>
              <a:ext uri="{FF2B5EF4-FFF2-40B4-BE49-F238E27FC236}">
                <a16:creationId xmlns:a16="http://schemas.microsoft.com/office/drawing/2014/main" id="{1DD9E79F-CD8A-AADE-7539-EC1F4EF304F2}"/>
              </a:ext>
            </a:extLst>
          </p:cNvPr>
          <p:cNvPicPr>
            <a:picLocks noChangeAspect="1"/>
          </p:cNvPicPr>
          <p:nvPr/>
        </p:nvPicPr>
        <p:blipFill rotWithShape="1">
          <a:blip r:embed="rId3"/>
          <a:srcRect t="40034"/>
          <a:stretch/>
        </p:blipFill>
        <p:spPr>
          <a:xfrm>
            <a:off x="606000" y="424748"/>
            <a:ext cx="10980000" cy="6544521"/>
          </a:xfrm>
          <a:prstGeom prst="rect">
            <a:avLst/>
          </a:prstGeom>
        </p:spPr>
      </p:pic>
      <p:sp>
        <p:nvSpPr>
          <p:cNvPr id="5" name="テキスト ボックス 4">
            <a:extLst>
              <a:ext uri="{FF2B5EF4-FFF2-40B4-BE49-F238E27FC236}">
                <a16:creationId xmlns:a16="http://schemas.microsoft.com/office/drawing/2014/main" id="{6B33BF5A-4AD4-001F-F45F-E1747BAA2B01}"/>
              </a:ext>
            </a:extLst>
          </p:cNvPr>
          <p:cNvSpPr txBox="1"/>
          <p:nvPr/>
        </p:nvSpPr>
        <p:spPr>
          <a:xfrm>
            <a:off x="606000" y="120068"/>
            <a:ext cx="10007868" cy="369332"/>
          </a:xfrm>
          <a:prstGeom prst="rect">
            <a:avLst/>
          </a:prstGeom>
          <a:noFill/>
        </p:spPr>
        <p:txBody>
          <a:bodyPr wrap="none" rtlCol="0">
            <a:spAutoFit/>
          </a:bodyPr>
          <a:lstStyle/>
          <a:p>
            <a:r>
              <a:rPr lang="ja-JP" altLang="en-US"/>
              <a:t>日経先物アシストメール　運用成績資料　２０２２年度（</a:t>
            </a:r>
            <a:r>
              <a:rPr lang="en-US" altLang="ja-JP"/>
              <a:t>2022</a:t>
            </a:r>
            <a:r>
              <a:rPr lang="ja-JP" altLang="en-US"/>
              <a:t>年４月１日～</a:t>
            </a:r>
            <a:r>
              <a:rPr lang="en-US" altLang="ja-JP"/>
              <a:t>2023</a:t>
            </a:r>
            <a:r>
              <a:rPr lang="ja-JP" altLang="en-US"/>
              <a:t>年３月</a:t>
            </a:r>
            <a:r>
              <a:rPr lang="en-US" altLang="ja-JP"/>
              <a:t>31</a:t>
            </a:r>
            <a:r>
              <a:rPr lang="ja-JP" altLang="en-US"/>
              <a:t>日）</a:t>
            </a:r>
            <a:endParaRPr kumimoji="1" lang="ja-JP" altLang="en-US"/>
          </a:p>
        </p:txBody>
      </p:sp>
    </p:spTree>
    <p:extLst>
      <p:ext uri="{BB962C8B-B14F-4D97-AF65-F5344CB8AC3E}">
        <p14:creationId xmlns:p14="http://schemas.microsoft.com/office/powerpoint/2010/main" val="9485618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F673A238-E13E-0BE2-49F7-74446CF57CB9}"/>
              </a:ext>
            </a:extLst>
          </p:cNvPr>
          <p:cNvSpPr>
            <a:spLocks noGrp="1"/>
          </p:cNvSpPr>
          <p:nvPr>
            <p:ph type="sldNum" sz="quarter" idx="12"/>
          </p:nvPr>
        </p:nvSpPr>
        <p:spPr>
          <a:xfrm>
            <a:off x="9448800" y="6492875"/>
            <a:ext cx="2743200" cy="365125"/>
          </a:xfrm>
        </p:spPr>
        <p:txBody>
          <a:bodyPr/>
          <a:lstStyle/>
          <a:p>
            <a:fld id="{4C58E8EB-2231-4FED-8F2A-3D5057EF1F40}" type="slidenum">
              <a:rPr kumimoji="1" lang="ja-JP" altLang="en-US" smtClean="0"/>
              <a:t>7</a:t>
            </a:fld>
            <a:endParaRPr kumimoji="1" lang="ja-JP" altLang="en-US"/>
          </a:p>
        </p:txBody>
      </p:sp>
      <p:sp>
        <p:nvSpPr>
          <p:cNvPr id="8" name="テキスト ボックス 7">
            <a:extLst>
              <a:ext uri="{FF2B5EF4-FFF2-40B4-BE49-F238E27FC236}">
                <a16:creationId xmlns:a16="http://schemas.microsoft.com/office/drawing/2014/main" id="{D46E1113-FB96-2400-FF56-C7A99CFB6F17}"/>
              </a:ext>
            </a:extLst>
          </p:cNvPr>
          <p:cNvSpPr txBox="1"/>
          <p:nvPr/>
        </p:nvSpPr>
        <p:spPr>
          <a:xfrm>
            <a:off x="203020" y="251243"/>
            <a:ext cx="10007868" cy="369332"/>
          </a:xfrm>
          <a:prstGeom prst="rect">
            <a:avLst/>
          </a:prstGeom>
          <a:noFill/>
        </p:spPr>
        <p:txBody>
          <a:bodyPr wrap="none" rtlCol="0">
            <a:spAutoFit/>
          </a:bodyPr>
          <a:lstStyle/>
          <a:p>
            <a:r>
              <a:rPr lang="ja-JP" altLang="en-US"/>
              <a:t>日経先物アシストメール　運用成績資料　２０２３年度（</a:t>
            </a:r>
            <a:r>
              <a:rPr lang="en-US" altLang="ja-JP"/>
              <a:t>2023</a:t>
            </a:r>
            <a:r>
              <a:rPr lang="ja-JP" altLang="en-US"/>
              <a:t>年４月１日～</a:t>
            </a:r>
            <a:r>
              <a:rPr lang="en-US" altLang="ja-JP"/>
              <a:t>2024</a:t>
            </a:r>
            <a:r>
              <a:rPr lang="ja-JP" altLang="en-US"/>
              <a:t>年３月</a:t>
            </a:r>
            <a:r>
              <a:rPr lang="en-US" altLang="ja-JP"/>
              <a:t>31</a:t>
            </a:r>
            <a:r>
              <a:rPr lang="ja-JP" altLang="en-US"/>
              <a:t>日）</a:t>
            </a:r>
            <a:endParaRPr kumimoji="1" lang="ja-JP" altLang="en-US"/>
          </a:p>
        </p:txBody>
      </p:sp>
      <p:pic>
        <p:nvPicPr>
          <p:cNvPr id="13" name="図 12">
            <a:extLst>
              <a:ext uri="{FF2B5EF4-FFF2-40B4-BE49-F238E27FC236}">
                <a16:creationId xmlns:a16="http://schemas.microsoft.com/office/drawing/2014/main" id="{D481C252-2A3A-8AD2-3720-22517FCA01B4}"/>
              </a:ext>
            </a:extLst>
          </p:cNvPr>
          <p:cNvPicPr>
            <a:picLocks noChangeAspect="1"/>
          </p:cNvPicPr>
          <p:nvPr/>
        </p:nvPicPr>
        <p:blipFill rotWithShape="1">
          <a:blip r:embed="rId2"/>
          <a:srcRect l="1926" t="41387" b="1468"/>
          <a:stretch/>
        </p:blipFill>
        <p:spPr>
          <a:xfrm>
            <a:off x="304616" y="895927"/>
            <a:ext cx="11878324" cy="3288146"/>
          </a:xfrm>
          <a:prstGeom prst="rect">
            <a:avLst/>
          </a:prstGeom>
        </p:spPr>
      </p:pic>
    </p:spTree>
    <p:extLst>
      <p:ext uri="{BB962C8B-B14F-4D97-AF65-F5344CB8AC3E}">
        <p14:creationId xmlns:p14="http://schemas.microsoft.com/office/powerpoint/2010/main" val="2795138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64C9E-9311-FA47-C144-CBBE3DC16A7F}"/>
            </a:ext>
          </a:extLst>
        </p:cNvPr>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1027D9D-4A05-F40D-A78E-BBE32738A63A}"/>
              </a:ext>
            </a:extLst>
          </p:cNvPr>
          <p:cNvSpPr>
            <a:spLocks noGrp="1"/>
          </p:cNvSpPr>
          <p:nvPr>
            <p:ph type="sldNum" sz="quarter" idx="12"/>
          </p:nvPr>
        </p:nvSpPr>
        <p:spPr>
          <a:xfrm>
            <a:off x="9448800" y="6492875"/>
            <a:ext cx="2743200" cy="365125"/>
          </a:xfrm>
        </p:spPr>
        <p:txBody>
          <a:bodyPr/>
          <a:lstStyle/>
          <a:p>
            <a:fld id="{4C58E8EB-2231-4FED-8F2A-3D5057EF1F40}" type="slidenum">
              <a:rPr kumimoji="1" lang="ja-JP" altLang="en-US" smtClean="0"/>
              <a:t>8</a:t>
            </a:fld>
            <a:endParaRPr kumimoji="1" lang="ja-JP" altLang="en-US"/>
          </a:p>
        </p:txBody>
      </p:sp>
      <p:sp>
        <p:nvSpPr>
          <p:cNvPr id="8" name="テキスト ボックス 7">
            <a:extLst>
              <a:ext uri="{FF2B5EF4-FFF2-40B4-BE49-F238E27FC236}">
                <a16:creationId xmlns:a16="http://schemas.microsoft.com/office/drawing/2014/main" id="{56CF97A1-DA8F-AE8B-63DB-2CA8D24D0581}"/>
              </a:ext>
            </a:extLst>
          </p:cNvPr>
          <p:cNvSpPr txBox="1"/>
          <p:nvPr/>
        </p:nvSpPr>
        <p:spPr>
          <a:xfrm>
            <a:off x="184547" y="338222"/>
            <a:ext cx="8032968" cy="369332"/>
          </a:xfrm>
          <a:prstGeom prst="rect">
            <a:avLst/>
          </a:prstGeom>
          <a:noFill/>
        </p:spPr>
        <p:txBody>
          <a:bodyPr wrap="none" rtlCol="0">
            <a:spAutoFit/>
          </a:bodyPr>
          <a:lstStyle/>
          <a:p>
            <a:r>
              <a:rPr lang="ja-JP" altLang="en-US"/>
              <a:t>日経先物アシストメール　運用成績資料　２０２４年度（３月１２日時点）</a:t>
            </a:r>
            <a:endParaRPr kumimoji="1" lang="ja-JP" altLang="en-US"/>
          </a:p>
        </p:txBody>
      </p:sp>
      <p:sp>
        <p:nvSpPr>
          <p:cNvPr id="15" name="テキスト ボックス 14">
            <a:extLst>
              <a:ext uri="{FF2B5EF4-FFF2-40B4-BE49-F238E27FC236}">
                <a16:creationId xmlns:a16="http://schemas.microsoft.com/office/drawing/2014/main" id="{BF0E051D-B4E5-D7A5-9E7E-41751F34453D}"/>
              </a:ext>
            </a:extLst>
          </p:cNvPr>
          <p:cNvSpPr txBox="1"/>
          <p:nvPr/>
        </p:nvSpPr>
        <p:spPr>
          <a:xfrm>
            <a:off x="6275532" y="4144205"/>
            <a:ext cx="5638800" cy="1815882"/>
          </a:xfrm>
          <a:prstGeom prst="rect">
            <a:avLst/>
          </a:prstGeom>
          <a:noFill/>
        </p:spPr>
        <p:txBody>
          <a:bodyPr wrap="square" rtlCol="0">
            <a:spAutoFit/>
          </a:bodyPr>
          <a:lstStyle/>
          <a:p>
            <a:pPr marL="171450" indent="-171450">
              <a:buFont typeface="Arial" panose="020B0604020202020204" pitchFamily="34" charset="0"/>
              <a:buChar char="•"/>
            </a:pPr>
            <a:r>
              <a:rPr lang="ja-JP" altLang="en-US" sz="1600">
                <a:highlight>
                  <a:srgbClr val="FFFFFF"/>
                </a:highlight>
              </a:rPr>
              <a:t>運用資産利回りを表示したものではありません。</a:t>
            </a:r>
            <a:endParaRPr lang="en-US" altLang="ja-JP" sz="1600">
              <a:highlight>
                <a:srgbClr val="FFFFFF"/>
              </a:highlight>
            </a:endParaRPr>
          </a:p>
          <a:p>
            <a:pPr marL="171450" indent="-171450">
              <a:buFont typeface="Arial" panose="020B0604020202020204" pitchFamily="34" charset="0"/>
              <a:buChar char="•"/>
            </a:pPr>
            <a:r>
              <a:rPr lang="ja-JP" altLang="en-US" sz="1600">
                <a:highlight>
                  <a:srgbClr val="FFFFFF"/>
                </a:highlight>
              </a:rPr>
              <a:t>累計損益率は将来利益を保証しておりません。</a:t>
            </a:r>
            <a:endParaRPr lang="en-US" altLang="ja-JP" sz="1600">
              <a:highlight>
                <a:srgbClr val="FFFFFF"/>
              </a:highlight>
            </a:endParaRPr>
          </a:p>
          <a:p>
            <a:pPr marL="171450" indent="-171450">
              <a:buFont typeface="Arial" panose="020B0604020202020204" pitchFamily="34" charset="0"/>
              <a:buChar char="•"/>
            </a:pPr>
            <a:r>
              <a:rPr lang="ja-JP" altLang="en-US" sz="1600">
                <a:highlight>
                  <a:srgbClr val="FFFFFF"/>
                </a:highlight>
              </a:rPr>
              <a:t>想定新規価格と想定決済価格は、助言指値範囲と実際の値動きを照らして平均値を計算しております。</a:t>
            </a:r>
            <a:endParaRPr lang="en-US" altLang="ja-JP" sz="1600">
              <a:highlight>
                <a:srgbClr val="FFFFFF"/>
              </a:highlight>
            </a:endParaRPr>
          </a:p>
          <a:p>
            <a:pPr marL="171450" indent="-171450">
              <a:buFont typeface="Arial" panose="020B0604020202020204" pitchFamily="34" charset="0"/>
              <a:buChar char="•"/>
            </a:pPr>
            <a:r>
              <a:rPr lang="ja-JP" altLang="en-US" sz="1600">
                <a:highlight>
                  <a:srgbClr val="FFFFFF"/>
                </a:highlight>
              </a:rPr>
              <a:t>データは日本証券取引所公表数値を参照してます。</a:t>
            </a:r>
            <a:endParaRPr lang="en-US" altLang="ja-JP" sz="1600">
              <a:highlight>
                <a:srgbClr val="FFFFFF"/>
              </a:highlight>
            </a:endParaRPr>
          </a:p>
          <a:p>
            <a:pPr marL="171450" indent="-171450">
              <a:buFont typeface="Arial" panose="020B0604020202020204" pitchFamily="34" charset="0"/>
              <a:buChar char="•"/>
            </a:pPr>
            <a:r>
              <a:rPr lang="ja-JP" altLang="en-US" sz="1600">
                <a:highlight>
                  <a:srgbClr val="FFFFFF"/>
                </a:highlight>
              </a:rPr>
              <a:t>すべての数値と計算プロセスは外部監査委員による監査において公正妥当と認められたものです。</a:t>
            </a:r>
            <a:endParaRPr lang="en-US" altLang="ja-JP" sz="1600"/>
          </a:p>
        </p:txBody>
      </p:sp>
      <p:sp>
        <p:nvSpPr>
          <p:cNvPr id="19" name="テキスト ボックス 18">
            <a:extLst>
              <a:ext uri="{FF2B5EF4-FFF2-40B4-BE49-F238E27FC236}">
                <a16:creationId xmlns:a16="http://schemas.microsoft.com/office/drawing/2014/main" id="{1EDE0AF3-D99D-6F38-D714-CED0A80AB644}"/>
              </a:ext>
            </a:extLst>
          </p:cNvPr>
          <p:cNvSpPr txBox="1"/>
          <p:nvPr/>
        </p:nvSpPr>
        <p:spPr>
          <a:xfrm>
            <a:off x="277668" y="4144205"/>
            <a:ext cx="5845466" cy="1569660"/>
          </a:xfrm>
          <a:prstGeom prst="rect">
            <a:avLst/>
          </a:prstGeom>
          <a:noFill/>
        </p:spPr>
        <p:txBody>
          <a:bodyPr wrap="square" rtlCol="0">
            <a:spAutoFit/>
          </a:bodyPr>
          <a:lstStyle/>
          <a:p>
            <a:pPr marL="171450" indent="-171450">
              <a:buFont typeface="Arial" panose="020B0604020202020204" pitchFamily="34" charset="0"/>
              <a:buChar char="•"/>
            </a:pPr>
            <a:r>
              <a:rPr lang="ja-JP" altLang="en-US" sz="1600">
                <a:highlight>
                  <a:srgbClr val="FFFFFF"/>
                </a:highlight>
              </a:rPr>
              <a:t>損益において手数料及び諸税は考慮しておりません。</a:t>
            </a:r>
          </a:p>
          <a:p>
            <a:pPr marL="171450" indent="-171450">
              <a:buFont typeface="Arial" panose="020B0604020202020204" pitchFamily="34" charset="0"/>
              <a:buChar char="•"/>
            </a:pPr>
            <a:r>
              <a:rPr lang="ja-JP" altLang="en-US" sz="1600">
                <a:highlight>
                  <a:srgbClr val="FFFFFF"/>
                </a:highlight>
              </a:rPr>
              <a:t>損益額はラージ１枚当たりの損益額です。</a:t>
            </a:r>
          </a:p>
          <a:p>
            <a:pPr marL="171450" indent="-171450">
              <a:buFont typeface="Arial" panose="020B0604020202020204" pitchFamily="34" charset="0"/>
              <a:buChar char="•"/>
            </a:pPr>
            <a:r>
              <a:rPr lang="ja-JP" altLang="en-US" sz="1600">
                <a:highlight>
                  <a:srgbClr val="FFFFFF"/>
                </a:highlight>
              </a:rPr>
              <a:t>期間は新規助言日から決済日までの営業日数です。</a:t>
            </a:r>
            <a:endParaRPr lang="en-US" altLang="ja-JP" sz="1600">
              <a:highlight>
                <a:srgbClr val="FFFFFF"/>
              </a:highlight>
            </a:endParaRPr>
          </a:p>
          <a:p>
            <a:r>
              <a:rPr lang="ja-JP" altLang="en-US" sz="1600">
                <a:highlight>
                  <a:srgbClr val="FFFFFF"/>
                </a:highlight>
              </a:rPr>
              <a:t>（休業日は含めていません）</a:t>
            </a:r>
          </a:p>
          <a:p>
            <a:pPr marL="171450" indent="-171450">
              <a:buFont typeface="Arial" panose="020B0604020202020204" pitchFamily="34" charset="0"/>
              <a:buChar char="•"/>
            </a:pPr>
            <a:r>
              <a:rPr lang="ja-JP" altLang="en-US" sz="1600">
                <a:highlight>
                  <a:srgbClr val="FFFFFF"/>
                </a:highlight>
              </a:rPr>
              <a:t>累計損益率は取引実績値を単純合計しています。</a:t>
            </a:r>
            <a:endParaRPr lang="en-US" altLang="ja-JP" sz="1600">
              <a:highlight>
                <a:srgbClr val="FFFFFF"/>
              </a:highlight>
            </a:endParaRPr>
          </a:p>
          <a:p>
            <a:r>
              <a:rPr lang="ja-JP" altLang="en-US" sz="1600">
                <a:highlight>
                  <a:srgbClr val="FFFFFF"/>
                </a:highlight>
              </a:rPr>
              <a:t>（複利計算はしておりません）</a:t>
            </a:r>
            <a:endParaRPr lang="en-US" altLang="ja-JP" sz="1600"/>
          </a:p>
        </p:txBody>
      </p:sp>
      <p:pic>
        <p:nvPicPr>
          <p:cNvPr id="2" name="図 1">
            <a:extLst>
              <a:ext uri="{FF2B5EF4-FFF2-40B4-BE49-F238E27FC236}">
                <a16:creationId xmlns:a16="http://schemas.microsoft.com/office/drawing/2014/main" id="{7A958EC1-38DF-0EC4-E2E7-E06B858F697B}"/>
              </a:ext>
            </a:extLst>
          </p:cNvPr>
          <p:cNvPicPr>
            <a:picLocks noChangeAspect="1"/>
          </p:cNvPicPr>
          <p:nvPr/>
        </p:nvPicPr>
        <p:blipFill>
          <a:blip r:embed="rId2"/>
          <a:stretch>
            <a:fillRect/>
          </a:stretch>
        </p:blipFill>
        <p:spPr>
          <a:xfrm>
            <a:off x="202057" y="897913"/>
            <a:ext cx="11989943" cy="3310732"/>
          </a:xfrm>
          <a:prstGeom prst="rect">
            <a:avLst/>
          </a:prstGeom>
        </p:spPr>
      </p:pic>
    </p:spTree>
    <p:extLst>
      <p:ext uri="{BB962C8B-B14F-4D97-AF65-F5344CB8AC3E}">
        <p14:creationId xmlns:p14="http://schemas.microsoft.com/office/powerpoint/2010/main" val="414019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タイトル 1">
            <a:extLst>
              <a:ext uri="{FF2B5EF4-FFF2-40B4-BE49-F238E27FC236}">
                <a16:creationId xmlns:a16="http://schemas.microsoft.com/office/drawing/2014/main" id="{1E372402-DA17-4ECA-8B58-736907FA2034}"/>
              </a:ext>
            </a:extLst>
          </p:cNvPr>
          <p:cNvSpPr>
            <a:spLocks noGrp="1"/>
          </p:cNvSpPr>
          <p:nvPr>
            <p:ph type="title"/>
          </p:nvPr>
        </p:nvSpPr>
        <p:spPr>
          <a:xfrm>
            <a:off x="838199" y="365125"/>
            <a:ext cx="11209421" cy="1325563"/>
          </a:xfrm>
        </p:spPr>
        <p:txBody>
          <a:bodyPr>
            <a:normAutofit/>
          </a:bodyPr>
          <a:lstStyle/>
          <a:p>
            <a:r>
              <a:rPr lang="ja-JP" altLang="en-US" sz="4200">
                <a:latin typeface="ＤＦ平成明朝体W7" panose="02020709000000000000" pitchFamily="17" charset="-128"/>
                <a:ea typeface="ＤＦ平成明朝体W7" panose="02020709000000000000" pitchFamily="17" charset="-128"/>
              </a:rPr>
              <a:t>平均的な運用ケース</a:t>
            </a:r>
            <a:br>
              <a:rPr lang="en-US" altLang="ja-JP" sz="4200">
                <a:latin typeface="ＤＦ平成明朝体W7" panose="02020709000000000000" pitchFamily="17" charset="-128"/>
                <a:ea typeface="ＤＦ平成明朝体W7" panose="02020709000000000000" pitchFamily="17" charset="-128"/>
              </a:rPr>
            </a:br>
            <a:r>
              <a:rPr lang="ja-JP" altLang="en-US" sz="2800">
                <a:latin typeface="ＤＦ平成明朝体W7" panose="02020709000000000000" pitchFamily="17" charset="-128"/>
                <a:ea typeface="ＤＦ平成明朝体W7" panose="02020709000000000000" pitchFamily="17" charset="-128"/>
              </a:rPr>
              <a:t>　資金６０万円（ミニ１枚）運用モデル</a:t>
            </a:r>
            <a:endParaRPr lang="ja-JP" altLang="en-US" sz="4200">
              <a:latin typeface="ＤＦ平成明朝体W7" panose="02020709000000000000" pitchFamily="17" charset="-128"/>
              <a:ea typeface="ＤＦ平成明朝体W7" panose="02020709000000000000" pitchFamily="17" charset="-128"/>
            </a:endParaRP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sX0" fmla="*/ 0 w 10853928"/>
              <a:gd name="csY0" fmla="*/ 0 h 18288"/>
              <a:gd name="csX1" fmla="*/ 461292 w 10853928"/>
              <a:gd name="csY1" fmla="*/ 0 h 18288"/>
              <a:gd name="csX2" fmla="*/ 1139662 w 10853928"/>
              <a:gd name="csY2" fmla="*/ 0 h 18288"/>
              <a:gd name="csX3" fmla="*/ 1926572 w 10853928"/>
              <a:gd name="csY3" fmla="*/ 0 h 18288"/>
              <a:gd name="csX4" fmla="*/ 2279325 w 10853928"/>
              <a:gd name="csY4" fmla="*/ 0 h 18288"/>
              <a:gd name="csX5" fmla="*/ 2632078 w 10853928"/>
              <a:gd name="csY5" fmla="*/ 0 h 18288"/>
              <a:gd name="csX6" fmla="*/ 3527527 w 10853928"/>
              <a:gd name="csY6" fmla="*/ 0 h 18288"/>
              <a:gd name="csX7" fmla="*/ 4205897 w 10853928"/>
              <a:gd name="csY7" fmla="*/ 0 h 18288"/>
              <a:gd name="csX8" fmla="*/ 4558650 w 10853928"/>
              <a:gd name="csY8" fmla="*/ 0 h 18288"/>
              <a:gd name="csX9" fmla="*/ 5237020 w 10853928"/>
              <a:gd name="csY9" fmla="*/ 0 h 18288"/>
              <a:gd name="csX10" fmla="*/ 6132469 w 10853928"/>
              <a:gd name="csY10" fmla="*/ 0 h 18288"/>
              <a:gd name="csX11" fmla="*/ 6702301 w 10853928"/>
              <a:gd name="csY11" fmla="*/ 0 h 18288"/>
              <a:gd name="csX12" fmla="*/ 7272132 w 10853928"/>
              <a:gd name="csY12" fmla="*/ 0 h 18288"/>
              <a:gd name="csX13" fmla="*/ 7950502 w 10853928"/>
              <a:gd name="csY13" fmla="*/ 0 h 18288"/>
              <a:gd name="csX14" fmla="*/ 8737412 w 10853928"/>
              <a:gd name="csY14" fmla="*/ 0 h 18288"/>
              <a:gd name="csX15" fmla="*/ 9524322 w 10853928"/>
              <a:gd name="csY15" fmla="*/ 0 h 18288"/>
              <a:gd name="csX16" fmla="*/ 10853928 w 10853928"/>
              <a:gd name="csY16" fmla="*/ 0 h 18288"/>
              <a:gd name="csX17" fmla="*/ 10853928 w 10853928"/>
              <a:gd name="csY17" fmla="*/ 18288 h 18288"/>
              <a:gd name="csX18" fmla="*/ 10392636 w 10853928"/>
              <a:gd name="csY18" fmla="*/ 18288 h 18288"/>
              <a:gd name="csX19" fmla="*/ 9497187 w 10853928"/>
              <a:gd name="csY19" fmla="*/ 18288 h 18288"/>
              <a:gd name="csX20" fmla="*/ 8818817 w 10853928"/>
              <a:gd name="csY20" fmla="*/ 18288 h 18288"/>
              <a:gd name="csX21" fmla="*/ 8466064 w 10853928"/>
              <a:gd name="csY21" fmla="*/ 18288 h 18288"/>
              <a:gd name="csX22" fmla="*/ 7787693 w 10853928"/>
              <a:gd name="csY22" fmla="*/ 18288 h 18288"/>
              <a:gd name="csX23" fmla="*/ 7217862 w 10853928"/>
              <a:gd name="csY23" fmla="*/ 18288 h 18288"/>
              <a:gd name="csX24" fmla="*/ 6648031 w 10853928"/>
              <a:gd name="csY24" fmla="*/ 18288 h 18288"/>
              <a:gd name="csX25" fmla="*/ 6078200 w 10853928"/>
              <a:gd name="csY25" fmla="*/ 18288 h 18288"/>
              <a:gd name="csX26" fmla="*/ 5508368 w 10853928"/>
              <a:gd name="csY26" fmla="*/ 18288 h 18288"/>
              <a:gd name="csX27" fmla="*/ 4721459 w 10853928"/>
              <a:gd name="csY27" fmla="*/ 18288 h 18288"/>
              <a:gd name="csX28" fmla="*/ 4043088 w 10853928"/>
              <a:gd name="csY28" fmla="*/ 18288 h 18288"/>
              <a:gd name="csX29" fmla="*/ 3690336 w 10853928"/>
              <a:gd name="csY29" fmla="*/ 18288 h 18288"/>
              <a:gd name="csX30" fmla="*/ 3120504 w 10853928"/>
              <a:gd name="csY30" fmla="*/ 18288 h 18288"/>
              <a:gd name="csX31" fmla="*/ 2333595 w 10853928"/>
              <a:gd name="csY31" fmla="*/ 18288 h 18288"/>
              <a:gd name="csX32" fmla="*/ 1872303 w 10853928"/>
              <a:gd name="csY32" fmla="*/ 18288 h 18288"/>
              <a:gd name="csX33" fmla="*/ 976854 w 10853928"/>
              <a:gd name="csY33" fmla="*/ 18288 h 18288"/>
              <a:gd name="csX34" fmla="*/ 0 w 10853928"/>
              <a:gd name="csY34" fmla="*/ 18288 h 18288"/>
              <a:gd name="csX35" fmla="*/ 0 w 10853928"/>
              <a:gd name="csY35"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コンテンツ プレースホルダー 2">
            <a:extLst>
              <a:ext uri="{FF2B5EF4-FFF2-40B4-BE49-F238E27FC236}">
                <a16:creationId xmlns:a16="http://schemas.microsoft.com/office/drawing/2014/main" id="{318433F3-A106-4392-AA74-19126A96BDF9}"/>
              </a:ext>
            </a:extLst>
          </p:cNvPr>
          <p:cNvSpPr>
            <a:spLocks noGrp="1"/>
          </p:cNvSpPr>
          <p:nvPr>
            <p:ph idx="1"/>
          </p:nvPr>
        </p:nvSpPr>
        <p:spPr>
          <a:xfrm>
            <a:off x="838199" y="1882393"/>
            <a:ext cx="11209421" cy="4610481"/>
          </a:xfrm>
        </p:spPr>
        <p:txBody>
          <a:bodyPr anchor="t">
            <a:noAutofit/>
          </a:bodyPr>
          <a:lstStyle/>
          <a:p>
            <a:pPr marL="0" indent="0">
              <a:buNone/>
            </a:pPr>
            <a:r>
              <a:rPr lang="ja-JP" altLang="en-US" sz="2400">
                <a:latin typeface="ＤＦ平成明朝体W7" panose="02020709000000000000" pitchFamily="17" charset="-128"/>
                <a:ea typeface="ＤＦ平成明朝体W7" panose="02020709000000000000" pitchFamily="17" charset="-128"/>
              </a:rPr>
              <a:t>運用資金　　最近の平均的な証拠金３０万円</a:t>
            </a:r>
            <a:r>
              <a:rPr lang="en-US" altLang="ja-JP" sz="2400">
                <a:latin typeface="ＤＦ平成明朝体W7" panose="02020709000000000000" pitchFamily="17" charset="-128"/>
                <a:ea typeface="ＤＦ平成明朝体W7" panose="02020709000000000000" pitchFamily="17" charset="-128"/>
              </a:rPr>
              <a:t>×</a:t>
            </a:r>
            <a:r>
              <a:rPr lang="ja-JP" altLang="en-US" sz="2400">
                <a:latin typeface="ＤＦ平成明朝体W7" panose="02020709000000000000" pitchFamily="17" charset="-128"/>
                <a:ea typeface="ＤＦ平成明朝体W7" panose="02020709000000000000" pitchFamily="17" charset="-128"/>
              </a:rPr>
              <a:t>１枚＝３０万円（腹五分の運用）</a:t>
            </a:r>
            <a:endParaRPr lang="en-US" altLang="ja-JP" sz="2400">
              <a:latin typeface="ＤＦ平成明朝体W7" panose="02020709000000000000" pitchFamily="17" charset="-128"/>
              <a:ea typeface="ＤＦ平成明朝体W7" panose="02020709000000000000" pitchFamily="17" charset="-128"/>
            </a:endParaRPr>
          </a:p>
          <a:p>
            <a:pPr marL="0" indent="0">
              <a:buNone/>
            </a:pPr>
            <a:endParaRPr lang="en-US" altLang="ja-JP" sz="2400">
              <a:latin typeface="ＤＦ平成明朝体W7" panose="02020709000000000000" pitchFamily="17" charset="-128"/>
              <a:ea typeface="ＤＦ平成明朝体W7" panose="02020709000000000000" pitchFamily="17" charset="-128"/>
            </a:endParaRPr>
          </a:p>
          <a:p>
            <a:pPr marL="0" indent="0">
              <a:buNone/>
            </a:pPr>
            <a:r>
              <a:rPr lang="ja-JP" altLang="en-US" sz="2400">
                <a:latin typeface="ＤＦ平成明朝体W7" panose="02020709000000000000" pitchFamily="17" charset="-128"/>
                <a:ea typeface="ＤＦ平成明朝体W7" panose="02020709000000000000" pitchFamily="17" charset="-128"/>
              </a:rPr>
              <a:t>１％利益　　日経株価５万円</a:t>
            </a:r>
            <a:r>
              <a:rPr lang="en-US" altLang="ja-JP" sz="2400">
                <a:latin typeface="ＤＦ平成明朝体W7" panose="02020709000000000000" pitchFamily="17" charset="-128"/>
                <a:ea typeface="ＤＦ平成明朝体W7" panose="02020709000000000000" pitchFamily="17" charset="-128"/>
              </a:rPr>
              <a:t>×</a:t>
            </a:r>
            <a:r>
              <a:rPr lang="ja-JP" altLang="en-US" sz="2400">
                <a:latin typeface="ＤＦ平成明朝体W7" panose="02020709000000000000" pitchFamily="17" charset="-128"/>
                <a:ea typeface="ＤＦ平成明朝体W7" panose="02020709000000000000" pitchFamily="17" charset="-128"/>
              </a:rPr>
              <a:t>１％＝</a:t>
            </a:r>
            <a:r>
              <a:rPr lang="en-US" altLang="ja-JP" sz="2400">
                <a:latin typeface="ＤＦ平成明朝体W7" panose="02020709000000000000" pitchFamily="17" charset="-128"/>
                <a:ea typeface="ＤＦ平成明朝体W7" panose="02020709000000000000" pitchFamily="17" charset="-128"/>
              </a:rPr>
              <a:t>500</a:t>
            </a:r>
            <a:r>
              <a:rPr lang="ja-JP" altLang="en-US" sz="2400">
                <a:latin typeface="ＤＦ平成明朝体W7" panose="02020709000000000000" pitchFamily="17" charset="-128"/>
                <a:ea typeface="ＤＦ平成明朝体W7" panose="02020709000000000000" pitchFamily="17" charset="-128"/>
              </a:rPr>
              <a:t>円　レバレッジ</a:t>
            </a:r>
            <a:r>
              <a:rPr lang="en-US" altLang="ja-JP" sz="2400">
                <a:latin typeface="ＤＦ平成明朝体W7" panose="02020709000000000000" pitchFamily="17" charset="-128"/>
                <a:ea typeface="ＤＦ平成明朝体W7" panose="02020709000000000000" pitchFamily="17" charset="-128"/>
              </a:rPr>
              <a:t>100</a:t>
            </a:r>
            <a:r>
              <a:rPr lang="ja-JP" altLang="en-US" sz="2400">
                <a:latin typeface="ＤＦ平成明朝体W7" panose="02020709000000000000" pitchFamily="17" charset="-128"/>
                <a:ea typeface="ＤＦ平成明朝体W7" panose="02020709000000000000" pitchFamily="17" charset="-128"/>
              </a:rPr>
              <a:t>倍</a:t>
            </a:r>
            <a:r>
              <a:rPr lang="en-US" altLang="ja-JP" sz="2400">
                <a:latin typeface="ＤＦ平成明朝体W7" panose="02020709000000000000" pitchFamily="17" charset="-128"/>
                <a:ea typeface="ＤＦ平成明朝体W7" panose="02020709000000000000" pitchFamily="17" charset="-128"/>
              </a:rPr>
              <a:t>×</a:t>
            </a:r>
            <a:r>
              <a:rPr lang="ja-JP" altLang="en-US" sz="2400">
                <a:latin typeface="ＤＦ平成明朝体W7" panose="02020709000000000000" pitchFamily="17" charset="-128"/>
                <a:ea typeface="ＤＦ平成明朝体W7" panose="02020709000000000000" pitchFamily="17" charset="-128"/>
              </a:rPr>
              <a:t>５万円</a:t>
            </a:r>
            <a:endParaRPr lang="en-US" altLang="ja-JP" sz="2400">
              <a:latin typeface="ＤＦ平成明朝体W7" panose="02020709000000000000" pitchFamily="17" charset="-128"/>
              <a:ea typeface="ＤＦ平成明朝体W7" panose="02020709000000000000" pitchFamily="17" charset="-128"/>
            </a:endParaRPr>
          </a:p>
          <a:p>
            <a:pPr marL="0" indent="0">
              <a:buNone/>
            </a:pPr>
            <a:endParaRPr lang="en-US" altLang="ja-JP" sz="2400">
              <a:latin typeface="ＤＦ平成明朝体W7" panose="02020709000000000000" pitchFamily="17" charset="-128"/>
              <a:ea typeface="ＤＦ平成明朝体W7" panose="02020709000000000000" pitchFamily="17" charset="-128"/>
            </a:endParaRPr>
          </a:p>
          <a:p>
            <a:pPr marL="0" indent="0">
              <a:buNone/>
            </a:pPr>
            <a:r>
              <a:rPr lang="ja-JP" altLang="en-US" sz="2400">
                <a:latin typeface="ＤＦ平成明朝体W7" panose="02020709000000000000" pitchFamily="17" charset="-128"/>
                <a:ea typeface="ＤＦ平成明朝体W7" panose="02020709000000000000" pitchFamily="17" charset="-128"/>
              </a:rPr>
              <a:t>実質利益率　５万円</a:t>
            </a:r>
            <a:r>
              <a:rPr lang="en-US" altLang="ja-JP" sz="2400">
                <a:latin typeface="ＤＦ平成明朝体W7" panose="02020709000000000000" pitchFamily="17" charset="-128"/>
                <a:ea typeface="ＤＦ平成明朝体W7" panose="02020709000000000000" pitchFamily="17" charset="-128"/>
              </a:rPr>
              <a:t>×</a:t>
            </a:r>
            <a:r>
              <a:rPr lang="ja-JP" altLang="en-US" sz="2400">
                <a:latin typeface="ＤＦ平成明朝体W7" panose="02020709000000000000" pitchFamily="17" charset="-128"/>
                <a:ea typeface="ＤＦ平成明朝体W7" panose="02020709000000000000" pitchFamily="17" charset="-128"/>
              </a:rPr>
              <a:t>３０万円＝約１７％</a:t>
            </a:r>
            <a:endParaRPr lang="en-US" altLang="ja-JP" sz="2400">
              <a:latin typeface="ＤＦ平成明朝体W7" panose="02020709000000000000" pitchFamily="17" charset="-128"/>
              <a:ea typeface="ＤＦ平成明朝体W7" panose="02020709000000000000" pitchFamily="17" charset="-128"/>
            </a:endParaRPr>
          </a:p>
          <a:p>
            <a:pPr marL="0" indent="0">
              <a:buNone/>
            </a:pPr>
            <a:endParaRPr lang="en-US" altLang="ja-JP" sz="2400">
              <a:latin typeface="ＤＦ平成明朝体W7" panose="02020709000000000000" pitchFamily="17" charset="-128"/>
              <a:ea typeface="ＤＦ平成明朝体W7" panose="02020709000000000000" pitchFamily="17" charset="-128"/>
            </a:endParaRPr>
          </a:p>
          <a:p>
            <a:pPr marL="0" indent="0">
              <a:buNone/>
            </a:pPr>
            <a:r>
              <a:rPr lang="ja-JP" altLang="en-US" sz="2400">
                <a:latin typeface="ＤＦ平成明朝体W7" panose="02020709000000000000" pitchFamily="17" charset="-128"/>
                <a:ea typeface="ＤＦ平成明朝体W7" panose="02020709000000000000" pitchFamily="17" charset="-128"/>
              </a:rPr>
              <a:t>目標　　　　上記１％（実質１７％）勝利を毎月１勝　</a:t>
            </a:r>
            <a:endParaRPr lang="en-US" altLang="ja-JP" sz="2400">
              <a:latin typeface="ＤＦ平成明朝体W7" panose="02020709000000000000" pitchFamily="17" charset="-128"/>
              <a:ea typeface="ＤＦ平成明朝体W7" panose="02020709000000000000" pitchFamily="17" charset="-128"/>
            </a:endParaRPr>
          </a:p>
          <a:p>
            <a:pPr marL="0" indent="0">
              <a:buNone/>
            </a:pPr>
            <a:endParaRPr lang="en-US" altLang="ja-JP" sz="1400">
              <a:latin typeface="ＤＦ平成明朝体W7" panose="02020709000000000000" pitchFamily="17" charset="-128"/>
              <a:ea typeface="ＤＦ平成明朝体W7" panose="02020709000000000000" pitchFamily="17" charset="-128"/>
            </a:endParaRPr>
          </a:p>
          <a:p>
            <a:pPr marL="0" indent="0">
              <a:buNone/>
            </a:pPr>
            <a:r>
              <a:rPr lang="en-US" altLang="ja-JP" sz="1600">
                <a:latin typeface="ＤＦ平成明朝体W7" panose="02020709000000000000" pitchFamily="17" charset="-128"/>
                <a:ea typeface="ＤＦ平成明朝体W7" panose="02020709000000000000" pitchFamily="17" charset="-128"/>
              </a:rPr>
              <a:t>※</a:t>
            </a:r>
            <a:r>
              <a:rPr lang="ja-JP" altLang="en-US" sz="1600">
                <a:latin typeface="ＤＦ平成明朝体W7" panose="02020709000000000000" pitchFamily="17" charset="-128"/>
                <a:ea typeface="ＤＦ平成明朝体W7" panose="02020709000000000000" pitchFamily="17" charset="-128"/>
              </a:rPr>
              <a:t>計算例であり将来の利益を保証するものではありません。</a:t>
            </a:r>
            <a:endParaRPr lang="en-US" altLang="ja-JP" sz="1600">
              <a:latin typeface="ＤＦ平成明朝体W7" panose="02020709000000000000" pitchFamily="17" charset="-128"/>
              <a:ea typeface="ＤＦ平成明朝体W7" panose="02020709000000000000" pitchFamily="17" charset="-128"/>
            </a:endParaRPr>
          </a:p>
          <a:p>
            <a:pPr marL="0" indent="0">
              <a:buNone/>
            </a:pPr>
            <a:r>
              <a:rPr lang="en-US" altLang="ja-JP" sz="1600">
                <a:latin typeface="ＤＦ平成明朝体W7" panose="02020709000000000000" pitchFamily="17" charset="-128"/>
                <a:ea typeface="ＤＦ平成明朝体W7" panose="02020709000000000000" pitchFamily="17" charset="-128"/>
              </a:rPr>
              <a:t>※</a:t>
            </a:r>
            <a:r>
              <a:rPr lang="ja-JP" altLang="en-US" sz="1600">
                <a:latin typeface="ＤＦ平成明朝体W7" panose="02020709000000000000" pitchFamily="17" charset="-128"/>
                <a:ea typeface="ＤＦ平成明朝体W7" panose="02020709000000000000" pitchFamily="17" charset="-128"/>
              </a:rPr>
              <a:t>最低必要証拠金は変動することがあります。</a:t>
            </a:r>
            <a:endParaRPr lang="en-US" altLang="ja-JP" sz="1600">
              <a:latin typeface="ＤＦ平成明朝体W7" panose="02020709000000000000" pitchFamily="17" charset="-128"/>
              <a:ea typeface="ＤＦ平成明朝体W7" panose="02020709000000000000" pitchFamily="17" charset="-128"/>
            </a:endParaRPr>
          </a:p>
        </p:txBody>
      </p:sp>
      <p:sp>
        <p:nvSpPr>
          <p:cNvPr id="3" name="スライド番号プレースホルダー 2">
            <a:extLst>
              <a:ext uri="{FF2B5EF4-FFF2-40B4-BE49-F238E27FC236}">
                <a16:creationId xmlns:a16="http://schemas.microsoft.com/office/drawing/2014/main" id="{0C97FF04-B3F3-4B61-9112-75161C573D09}"/>
              </a:ext>
            </a:extLst>
          </p:cNvPr>
          <p:cNvSpPr>
            <a:spLocks noGrp="1"/>
          </p:cNvSpPr>
          <p:nvPr>
            <p:ph type="sldNum" sz="quarter" idx="12"/>
          </p:nvPr>
        </p:nvSpPr>
        <p:spPr/>
        <p:txBody>
          <a:bodyPr/>
          <a:lstStyle/>
          <a:p>
            <a:fld id="{4C58E8EB-2231-4FED-8F2A-3D5057EF1F40}" type="slidenum">
              <a:rPr kumimoji="1" lang="ja-JP" altLang="en-US" smtClean="0"/>
              <a:t>9</a:t>
            </a:fld>
            <a:endParaRPr kumimoji="1" lang="ja-JP" altLang="en-US"/>
          </a:p>
        </p:txBody>
      </p:sp>
    </p:spTree>
    <p:extLst>
      <p:ext uri="{BB962C8B-B14F-4D97-AF65-F5344CB8AC3E}">
        <p14:creationId xmlns:p14="http://schemas.microsoft.com/office/powerpoint/2010/main" val="92405087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83418B45A728946A250A825E4FFF9DB" ma:contentTypeVersion="12" ma:contentTypeDescription="新しいドキュメントを作成します。" ma:contentTypeScope="" ma:versionID="4518ccfbe52c9956f28ccb2c37109817">
  <xsd:schema xmlns:xsd="http://www.w3.org/2001/XMLSchema" xmlns:xs="http://www.w3.org/2001/XMLSchema" xmlns:p="http://schemas.microsoft.com/office/2006/metadata/properties" xmlns:ns2="4bf4b8d0-696a-4ad6-9323-e74fa558a4f7" xmlns:ns3="3018f754-0e7d-42a2-af26-26af1b90a03b" targetNamespace="http://schemas.microsoft.com/office/2006/metadata/properties" ma:root="true" ma:fieldsID="d394d5f892539808f7ad83b51519b525" ns2:_="" ns3:_="">
    <xsd:import namespace="4bf4b8d0-696a-4ad6-9323-e74fa558a4f7"/>
    <xsd:import namespace="3018f754-0e7d-42a2-af26-26af1b90a03b"/>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f4b8d0-696a-4ad6-9323-e74fa558a4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3c4782b9-70cc-4458-97b6-d7b98b764754"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18f754-0e7d-42a2-af26-26af1b90a03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520a06-c626-47a3-843d-d532c7cd8dd2}" ma:internalName="TaxCatchAll" ma:showField="CatchAllData" ma:web="3018f754-0e7d-42a2-af26-26af1b90a03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018f754-0e7d-42a2-af26-26af1b90a03b" xsi:nil="true"/>
    <lcf76f155ced4ddcb4097134ff3c332f xmlns="4bf4b8d0-696a-4ad6-9323-e74fa558a4f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D221F85-D4DB-4759-9459-3E47ABA55678}">
  <ds:schemaRefs>
    <ds:schemaRef ds:uri="3018f754-0e7d-42a2-af26-26af1b90a03b"/>
    <ds:schemaRef ds:uri="4bf4b8d0-696a-4ad6-9323-e74fa558a4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10EFF2C-1DD0-4206-B450-ED9546E64B52}">
  <ds:schemaRefs>
    <ds:schemaRef ds:uri="http://schemas.microsoft.com/sharepoint/v3/contenttype/forms"/>
  </ds:schemaRefs>
</ds:datastoreItem>
</file>

<file path=customXml/itemProps3.xml><?xml version="1.0" encoding="utf-8"?>
<ds:datastoreItem xmlns:ds="http://schemas.openxmlformats.org/officeDocument/2006/customXml" ds:itemID="{87B0FF9C-9077-406F-AECB-28097F012CE1}">
  <ds:schemaRefs>
    <ds:schemaRef ds:uri="http://purl.org/dc/elements/1.1/"/>
    <ds:schemaRef ds:uri="http://www.w3.org/XML/1998/namespace"/>
    <ds:schemaRef ds:uri="http://purl.org/dc/dcmitype/"/>
    <ds:schemaRef ds:uri="http://schemas.microsoft.com/office/2006/metadata/properties"/>
    <ds:schemaRef ds:uri="http://schemas.microsoft.com/office/2006/documentManagement/types"/>
    <ds:schemaRef ds:uri="4bf4b8d0-696a-4ad6-9323-e74fa558a4f7"/>
    <ds:schemaRef ds:uri="3018f754-0e7d-42a2-af26-26af1b90a03b"/>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0</TotalTime>
  <Words>2575</Words>
  <Application>Microsoft Office PowerPoint</Application>
  <PresentationFormat>ワイド画面</PresentationFormat>
  <Paragraphs>329</Paragraphs>
  <Slides>21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-apple-system</vt:lpstr>
      <vt:lpstr>AR P楷書体M</vt:lpstr>
      <vt:lpstr>ＤＦ平成明朝体W7</vt:lpstr>
      <vt:lpstr>游ゴシック</vt:lpstr>
      <vt:lpstr>游ゴシック Light</vt:lpstr>
      <vt:lpstr>Arial</vt:lpstr>
      <vt:lpstr>Calibri</vt:lpstr>
      <vt:lpstr>Wingdings</vt:lpstr>
      <vt:lpstr>Office テーマ</vt:lpstr>
      <vt:lpstr>日経先物・無料入門講座</vt:lpstr>
      <vt:lpstr>日経先物とは？</vt:lpstr>
      <vt:lpstr>少額資金から始められる</vt:lpstr>
      <vt:lpstr>夜間取引の活用、多忙な方でも大丈夫</vt:lpstr>
      <vt:lpstr>過去３年の助言実績 　３年平均 利益額１７０万円超！※ラージ1枚当り：ミニ１枚当り１７万円</vt:lpstr>
      <vt:lpstr>PowerPoint プレゼンテーション</vt:lpstr>
      <vt:lpstr>PowerPoint プレゼンテーション</vt:lpstr>
      <vt:lpstr>PowerPoint プレゼンテーション</vt:lpstr>
      <vt:lpstr>平均的な運用ケース 　資金６０万円（ミニ１枚）運用モデル</vt:lpstr>
      <vt:lpstr>日経先物アシストメールの運用方法</vt:lpstr>
      <vt:lpstr>11月に送信したメールの内容</vt:lpstr>
      <vt:lpstr>助言担当者</vt:lpstr>
      <vt:lpstr>法定登録表示</vt:lpstr>
      <vt:lpstr>日経先物アシストメールの料金</vt:lpstr>
      <vt:lpstr>必要な準備</vt:lpstr>
      <vt:lpstr>リスクについて</vt:lpstr>
      <vt:lpstr>お問い合わせ</vt:lpstr>
      <vt:lpstr>ご契約者様からのご感想の声・推薦文</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日経先物アシストメール</dc:title>
  <dc:creator>井手　広司</dc:creator>
  <cp:lastModifiedBy>井手　広司</cp:lastModifiedBy>
  <cp:revision>1</cp:revision>
  <cp:lastPrinted>2026-01-12T03:10:01Z</cp:lastPrinted>
  <dcterms:created xsi:type="dcterms:W3CDTF">2021-08-23T07:38:30Z</dcterms:created>
  <dcterms:modified xsi:type="dcterms:W3CDTF">2026-01-12T03:12:00Z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0x010100883418B45A728946A250A825E4FFF9DB</vt:lpwstr>
  </property>
  <property fmtid="{D5CDD505-2E9C-101B-9397-08002B2CF9AE}" pid="3" name="MediaServiceImageTags">
    <vt:lpwstr/>
  </property>
</Properties>
</file>